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72" r:id="rId5"/>
    <p:sldId id="273" r:id="rId6"/>
    <p:sldId id="260" r:id="rId7"/>
    <p:sldId id="258" r:id="rId8"/>
    <p:sldId id="262" r:id="rId9"/>
    <p:sldId id="264" r:id="rId10"/>
    <p:sldId id="265" r:id="rId11"/>
    <p:sldId id="266" r:id="rId12"/>
    <p:sldId id="263"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ECFF"/>
    <a:srgbClr val="FFFFCC"/>
    <a:srgbClr val="CCFF66"/>
    <a:srgbClr val="99FFCC"/>
    <a:srgbClr val="66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4" autoAdjust="0"/>
    <p:restoredTop sz="94660"/>
  </p:normalViewPr>
  <p:slideViewPr>
    <p:cSldViewPr>
      <p:cViewPr varScale="1">
        <p:scale>
          <a:sx n="69" d="100"/>
          <a:sy n="69" d="100"/>
        </p:scale>
        <p:origin x="123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28DA6F-0439-4495-AECE-4431F73B47C8}"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6E877-CB2A-4527-82B9-39BDB23BD6A2}" type="slidenum">
              <a:rPr lang="en-US" smtClean="0"/>
              <a:t>‹#›</a:t>
            </a:fld>
            <a:endParaRPr lang="en-US"/>
          </a:p>
        </p:txBody>
      </p:sp>
    </p:spTree>
    <p:extLst>
      <p:ext uri="{BB962C8B-B14F-4D97-AF65-F5344CB8AC3E}">
        <p14:creationId xmlns:p14="http://schemas.microsoft.com/office/powerpoint/2010/main" val="178366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8DA6F-0439-4495-AECE-4431F73B47C8}"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6E877-CB2A-4527-82B9-39BDB23BD6A2}" type="slidenum">
              <a:rPr lang="en-US" smtClean="0"/>
              <a:t>‹#›</a:t>
            </a:fld>
            <a:endParaRPr lang="en-US"/>
          </a:p>
        </p:txBody>
      </p:sp>
    </p:spTree>
    <p:extLst>
      <p:ext uri="{BB962C8B-B14F-4D97-AF65-F5344CB8AC3E}">
        <p14:creationId xmlns:p14="http://schemas.microsoft.com/office/powerpoint/2010/main" val="424827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8DA6F-0439-4495-AECE-4431F73B47C8}"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6E877-CB2A-4527-82B9-39BDB23BD6A2}" type="slidenum">
              <a:rPr lang="en-US" smtClean="0"/>
              <a:t>‹#›</a:t>
            </a:fld>
            <a:endParaRPr lang="en-US"/>
          </a:p>
        </p:txBody>
      </p:sp>
    </p:spTree>
    <p:extLst>
      <p:ext uri="{BB962C8B-B14F-4D97-AF65-F5344CB8AC3E}">
        <p14:creationId xmlns:p14="http://schemas.microsoft.com/office/powerpoint/2010/main" val="89745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28DA6F-0439-4495-AECE-4431F73B47C8}"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6E877-CB2A-4527-82B9-39BDB23BD6A2}" type="slidenum">
              <a:rPr lang="en-US" smtClean="0"/>
              <a:t>‹#›</a:t>
            </a:fld>
            <a:endParaRPr lang="en-US"/>
          </a:p>
        </p:txBody>
      </p:sp>
    </p:spTree>
    <p:extLst>
      <p:ext uri="{BB962C8B-B14F-4D97-AF65-F5344CB8AC3E}">
        <p14:creationId xmlns:p14="http://schemas.microsoft.com/office/powerpoint/2010/main" val="313132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28DA6F-0439-4495-AECE-4431F73B47C8}"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6E877-CB2A-4527-82B9-39BDB23BD6A2}" type="slidenum">
              <a:rPr lang="en-US" smtClean="0"/>
              <a:t>‹#›</a:t>
            </a:fld>
            <a:endParaRPr lang="en-US"/>
          </a:p>
        </p:txBody>
      </p:sp>
    </p:spTree>
    <p:extLst>
      <p:ext uri="{BB962C8B-B14F-4D97-AF65-F5344CB8AC3E}">
        <p14:creationId xmlns:p14="http://schemas.microsoft.com/office/powerpoint/2010/main" val="414160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28DA6F-0439-4495-AECE-4431F73B47C8}"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6E877-CB2A-4527-82B9-39BDB23BD6A2}" type="slidenum">
              <a:rPr lang="en-US" smtClean="0"/>
              <a:t>‹#›</a:t>
            </a:fld>
            <a:endParaRPr lang="en-US"/>
          </a:p>
        </p:txBody>
      </p:sp>
    </p:spTree>
    <p:extLst>
      <p:ext uri="{BB962C8B-B14F-4D97-AF65-F5344CB8AC3E}">
        <p14:creationId xmlns:p14="http://schemas.microsoft.com/office/powerpoint/2010/main" val="181578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28DA6F-0439-4495-AECE-4431F73B47C8}" type="datetimeFigureOut">
              <a:rPr lang="en-US" smtClean="0"/>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6E877-CB2A-4527-82B9-39BDB23BD6A2}" type="slidenum">
              <a:rPr lang="en-US" smtClean="0"/>
              <a:t>‹#›</a:t>
            </a:fld>
            <a:endParaRPr lang="en-US"/>
          </a:p>
        </p:txBody>
      </p:sp>
    </p:spTree>
    <p:extLst>
      <p:ext uri="{BB962C8B-B14F-4D97-AF65-F5344CB8AC3E}">
        <p14:creationId xmlns:p14="http://schemas.microsoft.com/office/powerpoint/2010/main" val="1464026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28DA6F-0439-4495-AECE-4431F73B47C8}" type="datetimeFigureOut">
              <a:rPr lang="en-US" smtClean="0"/>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6E877-CB2A-4527-82B9-39BDB23BD6A2}" type="slidenum">
              <a:rPr lang="en-US" smtClean="0"/>
              <a:t>‹#›</a:t>
            </a:fld>
            <a:endParaRPr lang="en-US"/>
          </a:p>
        </p:txBody>
      </p:sp>
    </p:spTree>
    <p:extLst>
      <p:ext uri="{BB962C8B-B14F-4D97-AF65-F5344CB8AC3E}">
        <p14:creationId xmlns:p14="http://schemas.microsoft.com/office/powerpoint/2010/main" val="1274331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8DA6F-0439-4495-AECE-4431F73B47C8}" type="datetimeFigureOut">
              <a:rPr lang="en-US" smtClean="0"/>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C6E877-CB2A-4527-82B9-39BDB23BD6A2}" type="slidenum">
              <a:rPr lang="en-US" smtClean="0"/>
              <a:t>‹#›</a:t>
            </a:fld>
            <a:endParaRPr lang="en-US"/>
          </a:p>
        </p:txBody>
      </p:sp>
    </p:spTree>
    <p:extLst>
      <p:ext uri="{BB962C8B-B14F-4D97-AF65-F5344CB8AC3E}">
        <p14:creationId xmlns:p14="http://schemas.microsoft.com/office/powerpoint/2010/main" val="145488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8DA6F-0439-4495-AECE-4431F73B47C8}"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6E877-CB2A-4527-82B9-39BDB23BD6A2}" type="slidenum">
              <a:rPr lang="en-US" smtClean="0"/>
              <a:t>‹#›</a:t>
            </a:fld>
            <a:endParaRPr lang="en-US"/>
          </a:p>
        </p:txBody>
      </p:sp>
    </p:spTree>
    <p:extLst>
      <p:ext uri="{BB962C8B-B14F-4D97-AF65-F5344CB8AC3E}">
        <p14:creationId xmlns:p14="http://schemas.microsoft.com/office/powerpoint/2010/main" val="257428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28DA6F-0439-4495-AECE-4431F73B47C8}"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6E877-CB2A-4527-82B9-39BDB23BD6A2}" type="slidenum">
              <a:rPr lang="en-US" smtClean="0"/>
              <a:t>‹#›</a:t>
            </a:fld>
            <a:endParaRPr lang="en-US"/>
          </a:p>
        </p:txBody>
      </p:sp>
    </p:spTree>
    <p:extLst>
      <p:ext uri="{BB962C8B-B14F-4D97-AF65-F5344CB8AC3E}">
        <p14:creationId xmlns:p14="http://schemas.microsoft.com/office/powerpoint/2010/main" val="106839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8DA6F-0439-4495-AECE-4431F73B47C8}" type="datetimeFigureOut">
              <a:rPr lang="en-US" smtClean="0"/>
              <a:t>10/13/2023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6E877-CB2A-4527-82B9-39BDB23BD6A2}" type="slidenum">
              <a:rPr lang="en-US" smtClean="0"/>
              <a:t>‹#›</a:t>
            </a:fld>
            <a:endParaRPr lang="en-US"/>
          </a:p>
        </p:txBody>
      </p:sp>
    </p:spTree>
    <p:extLst>
      <p:ext uri="{BB962C8B-B14F-4D97-AF65-F5344CB8AC3E}">
        <p14:creationId xmlns:p14="http://schemas.microsoft.com/office/powerpoint/2010/main" val="1827015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2.wav"/><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2.wav"/><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audio" Target="../media/audio3.wav"/><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12.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0" Type="http://schemas.microsoft.com/office/2007/relationships/hdphoto" Target="../media/hdphoto4.wdp"/><Relationship Id="rId4" Type="http://schemas.openxmlformats.org/officeDocument/2006/relationships/audio" Target="../media/audio3.wav"/><Relationship Id="rId9" Type="http://schemas.openxmlformats.org/officeDocument/2006/relationships/image" Target="../media/image6.png"/><Relationship Id="rId14" Type="http://schemas.openxmlformats.org/officeDocument/2006/relationships/slide" Target="slide7.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openxmlformats.org/officeDocument/2006/relationships/audio" Target="../media/audio2.wav"/><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0" Type="http://schemas.microsoft.com/office/2007/relationships/hdphoto" Target="../media/hdphoto4.wdp"/><Relationship Id="rId4" Type="http://schemas.openxmlformats.org/officeDocument/2006/relationships/audio" Target="../media/audio3.wav"/><Relationship Id="rId9" Type="http://schemas.openxmlformats.org/officeDocument/2006/relationships/image" Target="../media/image6.png"/><Relationship Id="rId1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340768"/>
            <a:ext cx="9144000" cy="3024337"/>
          </a:xfrm>
          <a:prstGeom prst="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27383"/>
            <a:ext cx="9144000" cy="165618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35696" y="1799342"/>
            <a:ext cx="5832648" cy="1446550"/>
          </a:xfrm>
          <a:prstGeom prst="rect">
            <a:avLst/>
          </a:prstGeom>
          <a:noFill/>
        </p:spPr>
        <p:txBody>
          <a:bodyPr wrap="square" rtlCol="0">
            <a:spAutoFit/>
          </a:bodyPr>
          <a:lstStyle/>
          <a:p>
            <a:pPr algn="ctr"/>
            <a:r>
              <a:rPr lang="en-US" sz="4400" b="1" dirty="0">
                <a:solidFill>
                  <a:srgbClr val="FF0000"/>
                </a:solidFill>
                <a:latin typeface="Arial" panose="020B0604020202020204" pitchFamily="34" charset="0"/>
                <a:cs typeface="Arial" panose="020B0604020202020204" pitchFamily="34" charset="0"/>
              </a:rPr>
              <a:t>ÔN TẬP CHỦ ĐỀ 2</a:t>
            </a:r>
          </a:p>
          <a:p>
            <a:pPr algn="ctr"/>
            <a:r>
              <a:rPr lang="en-US" sz="4400" b="1" dirty="0">
                <a:latin typeface="Arial" panose="020B0604020202020204" pitchFamily="34" charset="0"/>
                <a:cs typeface="Arial" panose="020B0604020202020204" pitchFamily="34" charset="0"/>
              </a:rPr>
              <a:t>CÁC THỂ CỦA CHẤT</a:t>
            </a:r>
            <a:endParaRPr lang="en-US" sz="4400" dirty="0">
              <a:latin typeface="Arial" panose="020B0604020202020204" pitchFamily="34" charset="0"/>
              <a:cs typeface="Arial" panose="020B0604020202020204" pitchFamily="34" charset="0"/>
            </a:endParaRPr>
          </a:p>
        </p:txBody>
      </p:sp>
      <p:pic>
        <p:nvPicPr>
          <p:cNvPr id="13" name="Shape 674"/>
          <p:cNvPicPr/>
          <p:nvPr/>
        </p:nvPicPr>
        <p:blipFill>
          <a:blip r:embed="rId2"/>
          <a:stretch/>
        </p:blipFill>
        <p:spPr>
          <a:xfrm>
            <a:off x="0" y="3679190"/>
            <a:ext cx="9144000" cy="3178810"/>
          </a:xfrm>
          <a:prstGeom prst="rect">
            <a:avLst/>
          </a:prstGeom>
        </p:spPr>
      </p:pic>
    </p:spTree>
    <p:extLst>
      <p:ext uri="{BB962C8B-B14F-4D97-AF65-F5344CB8AC3E}">
        <p14:creationId xmlns:p14="http://schemas.microsoft.com/office/powerpoint/2010/main" val="3463297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3769131"/>
            <a:ext cx="814875" cy="1182926"/>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5130390"/>
            <a:ext cx="390293" cy="566575"/>
          </a:xfrm>
          <a:prstGeom prst="rect">
            <a:avLst/>
          </a:prstGeom>
        </p:spPr>
      </p:pic>
      <p:sp>
        <p:nvSpPr>
          <p:cNvPr id="4" name="Snip Diagonal Corner Rectangle 3"/>
          <p:cNvSpPr/>
          <p:nvPr/>
        </p:nvSpPr>
        <p:spPr>
          <a:xfrm>
            <a:off x="624477" y="199871"/>
            <a:ext cx="7895046" cy="1212905"/>
          </a:xfrm>
          <a:prstGeom prst="snip2Diag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solidFill>
                  <a:schemeClr val="tx1"/>
                </a:solidFill>
                <a:latin typeface="Arial" panose="020B0604020202020204" pitchFamily="34" charset="0"/>
                <a:cs typeface="Arial" panose="020B0604020202020204" pitchFamily="34" charset="0"/>
              </a:rPr>
              <a:t>Câu 3: </a:t>
            </a:r>
            <a:r>
              <a:rPr lang="vi-VN" sz="2800" dirty="0">
                <a:solidFill>
                  <a:schemeClr val="tx1"/>
                </a:solidFill>
              </a:rPr>
              <a:t>Trường hợp nào sau đây </a:t>
            </a:r>
            <a:r>
              <a:rPr lang="vi-VN" sz="2800" b="1" dirty="0">
                <a:solidFill>
                  <a:schemeClr val="tx1"/>
                </a:solidFill>
              </a:rPr>
              <a:t>không </a:t>
            </a:r>
            <a:r>
              <a:rPr lang="vi-VN" sz="2800" dirty="0">
                <a:solidFill>
                  <a:schemeClr val="tx1"/>
                </a:solidFill>
              </a:rPr>
              <a:t>phải là sự ngưng tụ?</a:t>
            </a:r>
            <a:endParaRPr lang="en-US" sz="2800" dirty="0">
              <a:solidFill>
                <a:schemeClr val="tx1"/>
              </a:solidFill>
            </a:endParaRPr>
          </a:p>
        </p:txBody>
      </p:sp>
      <p:sp>
        <p:nvSpPr>
          <p:cNvPr id="26" name="Rectangle 25"/>
          <p:cNvSpPr/>
          <p:nvPr/>
        </p:nvSpPr>
        <p:spPr>
          <a:xfrm>
            <a:off x="251520" y="1777880"/>
            <a:ext cx="7353777"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solidFill>
                  <a:schemeClr val="tx1"/>
                </a:solidFill>
              </a:rPr>
              <a:t>A</a:t>
            </a:r>
            <a:r>
              <a:rPr lang="vi-VN" sz="2800" dirty="0">
                <a:solidFill>
                  <a:schemeClr val="tx1"/>
                </a:solidFill>
              </a:rPr>
              <a:t>. Nước đọng từng giọt trên lá cây sau khi </a:t>
            </a:r>
            <a:r>
              <a:rPr lang="en-US" sz="2800" dirty="0">
                <a:solidFill>
                  <a:schemeClr val="tx1"/>
                </a:solidFill>
              </a:rPr>
              <a:t/>
            </a:r>
            <a:br>
              <a:rPr lang="en-US" sz="2800" dirty="0">
                <a:solidFill>
                  <a:schemeClr val="tx1"/>
                </a:solidFill>
              </a:rPr>
            </a:br>
            <a:r>
              <a:rPr lang="en-US" sz="2800" dirty="0">
                <a:solidFill>
                  <a:schemeClr val="tx1"/>
                </a:solidFill>
              </a:rPr>
              <a:t>    </a:t>
            </a:r>
            <a:r>
              <a:rPr lang="vi-VN" sz="2800" dirty="0">
                <a:solidFill>
                  <a:schemeClr val="tx1"/>
                </a:solidFill>
              </a:rPr>
              <a:t>tưới cây.</a:t>
            </a:r>
            <a:endParaRPr lang="en-US" sz="2800" dirty="0">
              <a:solidFill>
                <a:schemeClr val="tx1"/>
              </a:solidFill>
            </a:endParaRPr>
          </a:p>
        </p:txBody>
      </p:sp>
      <p:sp>
        <p:nvSpPr>
          <p:cNvPr id="42" name="Rectangle 41"/>
          <p:cNvSpPr/>
          <p:nvPr/>
        </p:nvSpPr>
        <p:spPr>
          <a:xfrm>
            <a:off x="251520" y="2564904"/>
            <a:ext cx="72007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0" lang="en-US" sz="2800" b="0" i="0" u="none" strike="noStrike" kern="1200" cap="none" spc="0" normalizeH="0" baseline="0" noProof="0" dirty="0">
                <a:ln>
                  <a:noFill/>
                </a:ln>
                <a:solidFill>
                  <a:schemeClr val="tx1"/>
                </a:solidFill>
                <a:effectLst/>
                <a:uLnTx/>
                <a:uFillTx/>
              </a:rPr>
              <a:t>B</a:t>
            </a:r>
            <a:r>
              <a:rPr kumimoji="0" lang="vi-VN" sz="2800" b="0" i="0" u="none" strike="noStrike" kern="1200" cap="none" spc="0" normalizeH="0" baseline="0" noProof="0" dirty="0">
                <a:ln>
                  <a:noFill/>
                </a:ln>
                <a:solidFill>
                  <a:schemeClr val="tx1"/>
                </a:solidFill>
                <a:effectLst/>
                <a:uLnTx/>
                <a:uFillTx/>
              </a:rPr>
              <a:t>. </a:t>
            </a:r>
            <a:r>
              <a:rPr lang="vi-VN" sz="2800" dirty="0">
                <a:solidFill>
                  <a:schemeClr val="tx1"/>
                </a:solidFill>
              </a:rPr>
              <a:t>Nước bám bên ngoài tủ lạnh khi độ </a:t>
            </a:r>
            <a:r>
              <a:rPr lang="en-US" sz="2800" dirty="0">
                <a:solidFill>
                  <a:schemeClr val="tx1"/>
                </a:solidFill>
              </a:rPr>
              <a:t/>
            </a:r>
            <a:br>
              <a:rPr lang="en-US" sz="2800" dirty="0">
                <a:solidFill>
                  <a:schemeClr val="tx1"/>
                </a:solidFill>
              </a:rPr>
            </a:br>
            <a:r>
              <a:rPr lang="en-US" sz="2800" dirty="0">
                <a:solidFill>
                  <a:schemeClr val="tx1"/>
                </a:solidFill>
              </a:rPr>
              <a:t>    </a:t>
            </a:r>
            <a:r>
              <a:rPr lang="vi-VN" sz="2800" dirty="0">
                <a:solidFill>
                  <a:schemeClr val="tx1"/>
                </a:solidFill>
              </a:rPr>
              <a:t>ẩm cao.</a:t>
            </a:r>
            <a:endParaRPr lang="en-US" sz="2800" dirty="0">
              <a:solidFill>
                <a:schemeClr val="tx1"/>
              </a:solidFill>
            </a:endParaRPr>
          </a:p>
        </p:txBody>
      </p:sp>
      <p:sp>
        <p:nvSpPr>
          <p:cNvPr id="43" name="Rectangle 42"/>
          <p:cNvSpPr/>
          <p:nvPr/>
        </p:nvSpPr>
        <p:spPr>
          <a:xfrm>
            <a:off x="227121" y="4365104"/>
            <a:ext cx="7009175" cy="72008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solidFill>
                  <a:schemeClr val="tx1"/>
                </a:solidFill>
              </a:rPr>
              <a:t>D. </a:t>
            </a:r>
            <a:r>
              <a:rPr lang="vi-VN" sz="2800" dirty="0">
                <a:solidFill>
                  <a:schemeClr val="tx1"/>
                </a:solidFill>
              </a:rPr>
              <a:t>Nước đọng trên lá cây vào buổi sáng</a:t>
            </a:r>
            <a:r>
              <a:rPr lang="en-US" sz="2800" dirty="0">
                <a:solidFill>
                  <a:schemeClr val="tx1"/>
                </a:solidFill>
              </a:rPr>
              <a:t> </a:t>
            </a:r>
            <a:br>
              <a:rPr lang="en-US" sz="2800" dirty="0">
                <a:solidFill>
                  <a:schemeClr val="tx1"/>
                </a:solidFill>
              </a:rPr>
            </a:br>
            <a:r>
              <a:rPr lang="en-US" sz="2800" dirty="0">
                <a:solidFill>
                  <a:schemeClr val="tx1"/>
                </a:solidFill>
              </a:rPr>
              <a:t>     </a:t>
            </a:r>
            <a:r>
              <a:rPr lang="vi-VN" sz="2800" dirty="0">
                <a:solidFill>
                  <a:schemeClr val="tx1"/>
                </a:solidFill>
              </a:rPr>
              <a:t>sớm.</a:t>
            </a:r>
            <a:endParaRPr lang="en-US" sz="2800" dirty="0">
              <a:solidFill>
                <a:schemeClr val="tx1"/>
              </a:solidFill>
            </a:endParaRPr>
          </a:p>
        </p:txBody>
      </p:sp>
      <p:sp>
        <p:nvSpPr>
          <p:cNvPr id="44" name="Rectangle 43"/>
          <p:cNvSpPr/>
          <p:nvPr/>
        </p:nvSpPr>
        <p:spPr>
          <a:xfrm>
            <a:off x="251520" y="3450272"/>
            <a:ext cx="7353777"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solidFill>
                  <a:schemeClr val="tx1"/>
                </a:solidFill>
              </a:rPr>
              <a:t>C. </a:t>
            </a:r>
            <a:r>
              <a:rPr lang="vi-VN" sz="2800" dirty="0">
                <a:solidFill>
                  <a:schemeClr val="tx1"/>
                </a:solidFill>
              </a:rPr>
              <a:t>Nước bám dưới nắp nồi khi nấu canh.</a:t>
            </a:r>
            <a:endParaRPr lang="en-US" sz="2800" dirty="0">
              <a:solidFill>
                <a:schemeClr val="tx1"/>
              </a:solidFill>
            </a:endParaRPr>
          </a:p>
        </p:txBody>
      </p:sp>
      <p:pic>
        <p:nvPicPr>
          <p:cNvPr id="47" name="Picture 46"/>
          <p:cNvPicPr>
            <a:picLocks noChangeAspect="1"/>
          </p:cNvPicPr>
          <p:nvPr/>
        </p:nvPicPr>
        <p:blipFill rotWithShape="1">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7771484" y="1556792"/>
            <a:ext cx="663853" cy="708059"/>
          </a:xfrm>
          <a:prstGeom prst="rect">
            <a:avLst/>
          </a:prstGeom>
        </p:spPr>
      </p:pic>
      <p:pic>
        <p:nvPicPr>
          <p:cNvPr id="51" name="Picture 50"/>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771639" y="4163810"/>
            <a:ext cx="603402"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71483" y="3335677"/>
            <a:ext cx="603557"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71484" y="2408005"/>
            <a:ext cx="603557" cy="707197"/>
          </a:xfrm>
          <a:prstGeom prst="rect">
            <a:avLst/>
          </a:prstGeom>
        </p:spPr>
      </p:pic>
      <p:sp>
        <p:nvSpPr>
          <p:cNvPr id="57" name="Cloud 56">
            <a:hlinkClick r:id="rId12" action="ppaction://hlinksldjump"/>
          </p:cNvPr>
          <p:cNvSpPr/>
          <p:nvPr/>
        </p:nvSpPr>
        <p:spPr>
          <a:xfrm>
            <a:off x="3409033" y="5251407"/>
            <a:ext cx="1769408" cy="1104900"/>
          </a:xfrm>
          <a:prstGeom prst="cloud">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971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26"/>
                                        </p:tgtEl>
                                        <p:attrNameLst>
                                          <p:attrName>fillcolor</p:attrName>
                                        </p:attrNameLst>
                                      </p:cBhvr>
                                      <p:to>
                                        <a:srgbClr val="FFF2CC"/>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50" fill="hold"/>
                                        <p:tgtEl>
                                          <p:spTgt spid="47"/>
                                        </p:tgtEl>
                                        <p:attrNameLst>
                                          <p:attrName>ppt_w</p:attrName>
                                        </p:attrNameLst>
                                      </p:cBhvr>
                                      <p:tavLst>
                                        <p:tav tm="0">
                                          <p:val>
                                            <p:strVal val="4*#ppt_w"/>
                                          </p:val>
                                        </p:tav>
                                        <p:tav tm="100000">
                                          <p:val>
                                            <p:strVal val="#ppt_w"/>
                                          </p:val>
                                        </p:tav>
                                      </p:tavLst>
                                    </p:anim>
                                    <p:anim calcmode="lin" valueType="num">
                                      <p:cBhvr>
                                        <p:cTn id="4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26"/>
                                        </p:tgtEl>
                                        <p:attrNameLst>
                                          <p:attrName>fillcolor</p:attrName>
                                        </p:attrNameLst>
                                      </p:cBhvr>
                                      <p:to>
                                        <a:srgbClr val="00B050"/>
                                      </p:to>
                                    </p:animClr>
                                    <p:set>
                                      <p:cBhvr>
                                        <p:cTn id="47" dur="250" fill="hold"/>
                                        <p:tgtEl>
                                          <p:spTgt spid="26"/>
                                        </p:tgtEl>
                                        <p:attrNameLst>
                                          <p:attrName>fill.type</p:attrName>
                                        </p:attrNameLst>
                                      </p:cBhvr>
                                      <p:to>
                                        <p:strVal val="solid"/>
                                      </p:to>
                                    </p:set>
                                    <p:set>
                                      <p:cBhvr>
                                        <p:cTn id="4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42"/>
                                        </p:tgtEl>
                                        <p:attrNameLst>
                                          <p:attrName>fillcolor</p:attrName>
                                        </p:attrNameLst>
                                      </p:cBhvr>
                                      <p:to>
                                        <a:srgbClr val="FFF2CC"/>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53"/>
                                        </p:tgtEl>
                                        <p:attrNameLst>
                                          <p:attrName>style.visibility</p:attrName>
                                        </p:attrNameLst>
                                      </p:cBhvr>
                                      <p:to>
                                        <p:strVal val="visible"/>
                                      </p:to>
                                    </p:set>
                                    <p:anim calcmode="lin" valueType="num">
                                      <p:cBhvr>
                                        <p:cTn id="58" dur="250" fill="hold"/>
                                        <p:tgtEl>
                                          <p:spTgt spid="53"/>
                                        </p:tgtEl>
                                        <p:attrNameLst>
                                          <p:attrName>ppt_w</p:attrName>
                                        </p:attrNameLst>
                                      </p:cBhvr>
                                      <p:tavLst>
                                        <p:tav tm="0">
                                          <p:val>
                                            <p:strVal val="4*#ppt_w"/>
                                          </p:val>
                                        </p:tav>
                                        <p:tav tm="100000">
                                          <p:val>
                                            <p:strVal val="#ppt_w"/>
                                          </p:val>
                                        </p:tav>
                                      </p:tavLst>
                                    </p:anim>
                                    <p:anim calcmode="lin" valueType="num">
                                      <p:cBhvr>
                                        <p:cTn id="5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42"/>
                                        </p:tgtEl>
                                        <p:attrNameLst>
                                          <p:attrName>fillcolor</p:attrName>
                                        </p:attrNameLst>
                                      </p:cBhvr>
                                      <p:to>
                                        <a:srgbClr val="FFFF00"/>
                                      </p:to>
                                    </p:animClr>
                                    <p:set>
                                      <p:cBhvr>
                                        <p:cTn id="62" dur="250" fill="hold"/>
                                        <p:tgtEl>
                                          <p:spTgt spid="42"/>
                                        </p:tgtEl>
                                        <p:attrNameLst>
                                          <p:attrName>fill.type</p:attrName>
                                        </p:attrNameLst>
                                      </p:cBhvr>
                                      <p:to>
                                        <p:strVal val="solid"/>
                                      </p:to>
                                    </p:set>
                                    <p:set>
                                      <p:cBhvr>
                                        <p:cTn id="6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4" restart="whenNotActive" fill="hold" evtFilter="cancelBubble" nodeType="interactiveSeq">
                <p:stCondLst>
                  <p:cond evt="onClick" delay="0">
                    <p:tgtEl>
                      <p:spTgt spid="4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43"/>
                                        </p:tgtEl>
                                        <p:attrNameLst>
                                          <p:attrName>fillcolor</p:attrName>
                                        </p:attrNameLst>
                                      </p:cBhvr>
                                      <p:to>
                                        <a:srgbClr val="FFF2C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51"/>
                                        </p:tgtEl>
                                        <p:attrNameLst>
                                          <p:attrName>style.visibility</p:attrName>
                                        </p:attrNameLst>
                                      </p:cBhvr>
                                      <p:to>
                                        <p:strVal val="visible"/>
                                      </p:to>
                                    </p:set>
                                    <p:anim calcmode="lin" valueType="num">
                                      <p:cBhvr>
                                        <p:cTn id="73" dur="250" fill="hold"/>
                                        <p:tgtEl>
                                          <p:spTgt spid="51"/>
                                        </p:tgtEl>
                                        <p:attrNameLst>
                                          <p:attrName>ppt_w</p:attrName>
                                        </p:attrNameLst>
                                      </p:cBhvr>
                                      <p:tavLst>
                                        <p:tav tm="0">
                                          <p:val>
                                            <p:strVal val="4*#ppt_w"/>
                                          </p:val>
                                        </p:tav>
                                        <p:tav tm="100000">
                                          <p:val>
                                            <p:strVal val="#ppt_w"/>
                                          </p:val>
                                        </p:tav>
                                      </p:tavLst>
                                    </p:anim>
                                    <p:anim calcmode="lin" valueType="num">
                                      <p:cBhvr>
                                        <p:cTn id="7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par>
                                <p:cTn id="75" presetID="1" presetClass="emph" presetSubtype="2" fill="hold" nodeType="withEffect">
                                  <p:stCondLst>
                                    <p:cond delay="1000"/>
                                  </p:stCondLst>
                                  <p:childTnLst>
                                    <p:animClr clrSpc="rgb" dir="cw">
                                      <p:cBhvr>
                                        <p:cTn id="76" dur="250" fill="hold"/>
                                        <p:tgtEl>
                                          <p:spTgt spid="43"/>
                                        </p:tgtEl>
                                        <p:attrNameLst>
                                          <p:attrName>fillcolor</p:attrName>
                                        </p:attrNameLst>
                                      </p:cBhvr>
                                      <p:to>
                                        <a:srgbClr val="FFFF00"/>
                                      </p:to>
                                    </p:animClr>
                                    <p:set>
                                      <p:cBhvr>
                                        <p:cTn id="77" dur="250" fill="hold"/>
                                        <p:tgtEl>
                                          <p:spTgt spid="43"/>
                                        </p:tgtEl>
                                        <p:attrNameLst>
                                          <p:attrName>fill.type</p:attrName>
                                        </p:attrNameLst>
                                      </p:cBhvr>
                                      <p:to>
                                        <p:strVal val="solid"/>
                                      </p:to>
                                    </p:set>
                                    <p:set>
                                      <p:cBhvr>
                                        <p:cTn id="7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4"/>
                                        </p:tgtEl>
                                        <p:attrNameLst>
                                          <p:attrName>fillcolor</p:attrName>
                                        </p:attrNameLst>
                                      </p:cBhvr>
                                      <p:to>
                                        <a:srgbClr val="FFF2CC"/>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par>
                                <p:cTn id="90" presetID="1" presetClass="emph" presetSubtype="2" fill="hold" nodeType="withEffect">
                                  <p:stCondLst>
                                    <p:cond delay="1000"/>
                                  </p:stCondLst>
                                  <p:childTnLst>
                                    <p:animClr clrSpc="rgb" dir="cw">
                                      <p:cBhvr>
                                        <p:cTn id="91" dur="250" fill="hold"/>
                                        <p:tgtEl>
                                          <p:spTgt spid="44"/>
                                        </p:tgtEl>
                                        <p:attrNameLst>
                                          <p:attrName>fillcolor</p:attrName>
                                        </p:attrNameLst>
                                      </p:cBhvr>
                                      <p:to>
                                        <a:srgbClr val="FFFF00"/>
                                      </p:to>
                                    </p:animClr>
                                    <p:set>
                                      <p:cBhvr>
                                        <p:cTn id="92" dur="250" fill="hold"/>
                                        <p:tgtEl>
                                          <p:spTgt spid="44"/>
                                        </p:tgtEl>
                                        <p:attrNameLst>
                                          <p:attrName>fill.type</p:attrName>
                                        </p:attrNameLst>
                                      </p:cBhvr>
                                      <p:to>
                                        <p:strVal val="solid"/>
                                      </p:to>
                                    </p:set>
                                    <p:set>
                                      <p:cBhvr>
                                        <p:cTn id="9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077605" y="3769131"/>
            <a:ext cx="814875" cy="1182926"/>
          </a:xfrm>
          <a:prstGeom prst="rect">
            <a:avLst/>
          </a:prstGeom>
        </p:spPr>
      </p:pic>
      <p:pic>
        <p:nvPicPr>
          <p:cNvPr id="11" name="Picture 10"/>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5130390"/>
            <a:ext cx="390293" cy="566575"/>
          </a:xfrm>
          <a:prstGeom prst="rect">
            <a:avLst/>
          </a:prstGeom>
        </p:spPr>
      </p:pic>
      <p:sp>
        <p:nvSpPr>
          <p:cNvPr id="4" name="Snip Diagonal Corner Rectangle 3"/>
          <p:cNvSpPr/>
          <p:nvPr/>
        </p:nvSpPr>
        <p:spPr>
          <a:xfrm>
            <a:off x="624477" y="199871"/>
            <a:ext cx="7895046" cy="1212905"/>
          </a:xfrm>
          <a:prstGeom prst="snip2Diag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Arial" panose="020B0604020202020204" pitchFamily="34" charset="0"/>
                <a:cs typeface="Arial" panose="020B0604020202020204" pitchFamily="34" charset="0"/>
              </a:rPr>
              <a:t>Câu 4: </a:t>
            </a:r>
            <a:r>
              <a:rPr lang="vi-VN" sz="2800" dirty="0">
                <a:solidFill>
                  <a:schemeClr val="tx1"/>
                </a:solidFill>
              </a:rPr>
              <a:t>Hiện tượng nào sau đây </a:t>
            </a:r>
            <a:r>
              <a:rPr lang="vi-VN" sz="2800" b="1" dirty="0">
                <a:solidFill>
                  <a:schemeClr val="tx1"/>
                </a:solidFill>
              </a:rPr>
              <a:t>không </a:t>
            </a:r>
            <a:r>
              <a:rPr lang="vi-VN" sz="2800" dirty="0">
                <a:solidFill>
                  <a:schemeClr val="tx1"/>
                </a:solidFill>
              </a:rPr>
              <a:t>phải là sự nóng chảy?</a:t>
            </a:r>
            <a:endParaRPr lang="en-US" sz="2800" dirty="0">
              <a:solidFill>
                <a:schemeClr val="tx1"/>
              </a:solidFill>
            </a:endParaRPr>
          </a:p>
        </p:txBody>
      </p:sp>
      <p:sp>
        <p:nvSpPr>
          <p:cNvPr id="26" name="Rectangle 25"/>
          <p:cNvSpPr/>
          <p:nvPr/>
        </p:nvSpPr>
        <p:spPr>
          <a:xfrm>
            <a:off x="107503" y="1412776"/>
            <a:ext cx="8170555" cy="115212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solidFill>
                  <a:schemeClr val="tx1"/>
                </a:solidFill>
              </a:rPr>
              <a:t>A</a:t>
            </a:r>
            <a:r>
              <a:rPr lang="vi-VN" sz="2800" dirty="0">
                <a:solidFill>
                  <a:schemeClr val="tx1"/>
                </a:solidFill>
              </a:rPr>
              <a:t>. Cho viên đá vôi (calcium carbonate) vào dung dịch hydrochloric acid thì nó bị tan dần ra.</a:t>
            </a:r>
            <a:endParaRPr lang="en-US" sz="2800" dirty="0">
              <a:solidFill>
                <a:schemeClr val="tx1"/>
              </a:solidFill>
            </a:endParaRPr>
          </a:p>
        </p:txBody>
      </p:sp>
      <p:sp>
        <p:nvSpPr>
          <p:cNvPr id="42" name="Rectangle 41"/>
          <p:cNvSpPr/>
          <p:nvPr/>
        </p:nvSpPr>
        <p:spPr>
          <a:xfrm>
            <a:off x="35496" y="2564904"/>
            <a:ext cx="72007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kumimoji="0" lang="en-US" sz="2800" b="0" i="0" u="none" strike="noStrike" kern="1200" cap="none" spc="0" normalizeH="0" baseline="0" noProof="0" dirty="0">
                <a:ln>
                  <a:noFill/>
                </a:ln>
                <a:solidFill>
                  <a:schemeClr val="tx1"/>
                </a:solidFill>
                <a:effectLst/>
                <a:uLnTx/>
                <a:uFillTx/>
              </a:rPr>
              <a:t>B</a:t>
            </a:r>
            <a:r>
              <a:rPr kumimoji="0" lang="vi-VN" sz="2800" b="0" i="0" u="none" strike="noStrike" kern="1200" cap="none" spc="0" normalizeH="0" baseline="0" noProof="0" dirty="0">
                <a:ln>
                  <a:noFill/>
                </a:ln>
                <a:solidFill>
                  <a:schemeClr val="tx1"/>
                </a:solidFill>
                <a:effectLst/>
                <a:uLnTx/>
                <a:uFillTx/>
              </a:rPr>
              <a:t>. </a:t>
            </a:r>
            <a:r>
              <a:rPr lang="vi-VN" sz="2800" dirty="0">
                <a:solidFill>
                  <a:schemeClr val="tx1"/>
                </a:solidFill>
              </a:rPr>
              <a:t>Thiếc hàn tan ra khi đưa máy hàn có </a:t>
            </a:r>
            <a:r>
              <a:rPr lang="en-US" sz="2800" dirty="0">
                <a:solidFill>
                  <a:schemeClr val="tx1"/>
                </a:solidFill>
              </a:rPr>
              <a:t/>
            </a:r>
            <a:br>
              <a:rPr lang="en-US" sz="2800" dirty="0">
                <a:solidFill>
                  <a:schemeClr val="tx1"/>
                </a:solidFill>
              </a:rPr>
            </a:br>
            <a:r>
              <a:rPr lang="en-US" sz="2800" dirty="0">
                <a:solidFill>
                  <a:schemeClr val="tx1"/>
                </a:solidFill>
              </a:rPr>
              <a:t> </a:t>
            </a:r>
            <a:r>
              <a:rPr lang="vi-VN" sz="2800" dirty="0">
                <a:solidFill>
                  <a:schemeClr val="tx1"/>
                </a:solidFill>
              </a:rPr>
              <a:t>nhiệt độ cao vào.</a:t>
            </a:r>
            <a:endParaRPr lang="en-US" sz="2800" dirty="0">
              <a:solidFill>
                <a:schemeClr val="tx1"/>
              </a:solidFill>
            </a:endParaRPr>
          </a:p>
        </p:txBody>
      </p:sp>
      <p:sp>
        <p:nvSpPr>
          <p:cNvPr id="43" name="Rectangle 42"/>
          <p:cNvSpPr/>
          <p:nvPr/>
        </p:nvSpPr>
        <p:spPr>
          <a:xfrm>
            <a:off x="35496" y="4221088"/>
            <a:ext cx="7560840" cy="72008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solidFill>
                  <a:schemeClr val="tx1"/>
                </a:solidFill>
              </a:rPr>
              <a:t>D. </a:t>
            </a:r>
            <a:r>
              <a:rPr lang="vi-VN" sz="2800" dirty="0">
                <a:solidFill>
                  <a:schemeClr val="tx1"/>
                </a:solidFill>
              </a:rPr>
              <a:t>Cho nhựa thông vào bát sứ nung nóng, </a:t>
            </a:r>
            <a:r>
              <a:rPr lang="en-US" sz="2800" dirty="0">
                <a:solidFill>
                  <a:schemeClr val="tx1"/>
                </a:solidFill>
              </a:rPr>
              <a:t/>
            </a:r>
            <a:br>
              <a:rPr lang="en-US" sz="2800" dirty="0">
                <a:solidFill>
                  <a:schemeClr val="tx1"/>
                </a:solidFill>
              </a:rPr>
            </a:br>
            <a:r>
              <a:rPr lang="en-US" sz="2800" dirty="0">
                <a:solidFill>
                  <a:schemeClr val="tx1"/>
                </a:solidFill>
              </a:rPr>
              <a:t> </a:t>
            </a:r>
            <a:r>
              <a:rPr lang="vi-VN" sz="2800" dirty="0">
                <a:solidFill>
                  <a:schemeClr val="tx1"/>
                </a:solidFill>
              </a:rPr>
              <a:t>nó tan ra thành chất lỏng màu cánh gián.</a:t>
            </a:r>
            <a:endParaRPr lang="en-US" sz="2800" dirty="0">
              <a:solidFill>
                <a:schemeClr val="tx1"/>
              </a:solidFill>
            </a:endParaRPr>
          </a:p>
        </p:txBody>
      </p:sp>
      <p:sp>
        <p:nvSpPr>
          <p:cNvPr id="44" name="Rectangle 43"/>
          <p:cNvSpPr/>
          <p:nvPr/>
        </p:nvSpPr>
        <p:spPr>
          <a:xfrm>
            <a:off x="26535" y="3356992"/>
            <a:ext cx="6489681"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solidFill>
                  <a:schemeClr val="tx1"/>
                </a:solidFill>
              </a:rPr>
              <a:t>C. </a:t>
            </a:r>
            <a:r>
              <a:rPr lang="vi-VN" sz="2800" dirty="0">
                <a:solidFill>
                  <a:schemeClr val="tx1"/>
                </a:solidFill>
              </a:rPr>
              <a:t>Mỡ lợn tan ra khi đun nóng.</a:t>
            </a:r>
            <a:r>
              <a:rPr lang="en-US" sz="2800" dirty="0">
                <a:solidFill>
                  <a:schemeClr val="tx1"/>
                </a:solidFill>
              </a:rPr>
              <a:t> </a:t>
            </a:r>
          </a:p>
        </p:txBody>
      </p:sp>
      <p:pic>
        <p:nvPicPr>
          <p:cNvPr id="47" name="Picture 46"/>
          <p:cNvPicPr>
            <a:picLocks noChangeAspect="1"/>
          </p:cNvPicPr>
          <p:nvPr/>
        </p:nvPicPr>
        <p:blipFill rotWithShape="1">
          <a:blip r:embed="rId9"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7978467" y="1556792"/>
            <a:ext cx="663853" cy="708059"/>
          </a:xfrm>
          <a:prstGeom prst="rect">
            <a:avLst/>
          </a:prstGeom>
        </p:spPr>
      </p:pic>
      <p:pic>
        <p:nvPicPr>
          <p:cNvPr id="51" name="Picture 50"/>
          <p:cNvPicPr>
            <a:picLocks noChangeAspect="1"/>
          </p:cNvPicPr>
          <p:nvPr/>
        </p:nvPicPr>
        <p:blipFill rotWithShape="1">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978622" y="4163810"/>
            <a:ext cx="603402"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78466" y="3335677"/>
            <a:ext cx="603557"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978467" y="2408005"/>
            <a:ext cx="603557" cy="707197"/>
          </a:xfrm>
          <a:prstGeom prst="rect">
            <a:avLst/>
          </a:prstGeom>
        </p:spPr>
      </p:pic>
      <p:sp>
        <p:nvSpPr>
          <p:cNvPr id="57" name="Cloud 56">
            <a:hlinkClick r:id="rId12" action="ppaction://hlinksldjump"/>
          </p:cNvPr>
          <p:cNvSpPr/>
          <p:nvPr/>
        </p:nvSpPr>
        <p:spPr>
          <a:xfrm>
            <a:off x="3409033" y="5251407"/>
            <a:ext cx="1769408" cy="1104900"/>
          </a:xfrm>
          <a:prstGeom prst="cloud">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83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2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50" fill="hold"/>
                                        <p:tgtEl>
                                          <p:spTgt spid="26"/>
                                        </p:tgtEl>
                                        <p:attrNameLst>
                                          <p:attrName>fillcolor</p:attrName>
                                        </p:attrNameLst>
                                      </p:cBhvr>
                                      <p:to>
                                        <a:srgbClr val="FFF2CC"/>
                                      </p:to>
                                    </p:animClr>
                                    <p:set>
                                      <p:cBhvr>
                                        <p:cTn id="39" dur="250" fill="hold"/>
                                        <p:tgtEl>
                                          <p:spTgt spid="26"/>
                                        </p:tgtEl>
                                        <p:attrNameLst>
                                          <p:attrName>fill.type</p:attrName>
                                        </p:attrNameLst>
                                      </p:cBhvr>
                                      <p:to>
                                        <p:strVal val="solid"/>
                                      </p:to>
                                    </p:set>
                                    <p:set>
                                      <p:cBhvr>
                                        <p:cTn id="40" dur="250" fill="hold"/>
                                        <p:tgtEl>
                                          <p:spTgt spid="26"/>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47"/>
                                        </p:tgtEl>
                                        <p:attrNameLst>
                                          <p:attrName>style.visibility</p:attrName>
                                        </p:attrNameLst>
                                      </p:cBhvr>
                                      <p:to>
                                        <p:strVal val="visible"/>
                                      </p:to>
                                    </p:set>
                                    <p:anim calcmode="lin" valueType="num">
                                      <p:cBhvr>
                                        <p:cTn id="43" dur="250" fill="hold"/>
                                        <p:tgtEl>
                                          <p:spTgt spid="47"/>
                                        </p:tgtEl>
                                        <p:attrNameLst>
                                          <p:attrName>ppt_w</p:attrName>
                                        </p:attrNameLst>
                                      </p:cBhvr>
                                      <p:tavLst>
                                        <p:tav tm="0">
                                          <p:val>
                                            <p:strVal val="4*#ppt_w"/>
                                          </p:val>
                                        </p:tav>
                                        <p:tav tm="100000">
                                          <p:val>
                                            <p:strVal val="#ppt_w"/>
                                          </p:val>
                                        </p:tav>
                                      </p:tavLst>
                                    </p:anim>
                                    <p:anim calcmode="lin" valueType="num">
                                      <p:cBhvr>
                                        <p:cTn id="4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3" name="Check mark.wav"/>
                                        </p:tgtEl>
                                      </p:cMediaNode>
                                    </p:audio>
                                  </p:subTnLst>
                                </p:cTn>
                              </p:par>
                              <p:par>
                                <p:cTn id="45" presetID="1" presetClass="emph" presetSubtype="2" fill="hold" nodeType="withEffect">
                                  <p:stCondLst>
                                    <p:cond delay="1000"/>
                                  </p:stCondLst>
                                  <p:childTnLst>
                                    <p:animClr clrSpc="rgb" dir="cw">
                                      <p:cBhvr>
                                        <p:cTn id="46" dur="250" fill="hold"/>
                                        <p:tgtEl>
                                          <p:spTgt spid="26"/>
                                        </p:tgtEl>
                                        <p:attrNameLst>
                                          <p:attrName>fillcolor</p:attrName>
                                        </p:attrNameLst>
                                      </p:cBhvr>
                                      <p:to>
                                        <a:srgbClr val="00B050"/>
                                      </p:to>
                                    </p:animClr>
                                    <p:set>
                                      <p:cBhvr>
                                        <p:cTn id="47" dur="250" fill="hold"/>
                                        <p:tgtEl>
                                          <p:spTgt spid="26"/>
                                        </p:tgtEl>
                                        <p:attrNameLst>
                                          <p:attrName>fill.type</p:attrName>
                                        </p:attrNameLst>
                                      </p:cBhvr>
                                      <p:to>
                                        <p:strVal val="solid"/>
                                      </p:to>
                                    </p:set>
                                    <p:set>
                                      <p:cBhvr>
                                        <p:cTn id="4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9" restart="whenNotActive" fill="hold" evtFilter="cancelBubble" nodeType="interactiveSeq">
                <p:stCondLst>
                  <p:cond evt="onClick" delay="0">
                    <p:tgtEl>
                      <p:spTgt spid="42"/>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42"/>
                                        </p:tgtEl>
                                        <p:attrNameLst>
                                          <p:attrName>fillcolor</p:attrName>
                                        </p:attrNameLst>
                                      </p:cBhvr>
                                      <p:to>
                                        <a:srgbClr val="FFF2CC"/>
                                      </p:to>
                                    </p:animClr>
                                    <p:set>
                                      <p:cBhvr>
                                        <p:cTn id="54" dur="250" fill="hold"/>
                                        <p:tgtEl>
                                          <p:spTgt spid="42"/>
                                        </p:tgtEl>
                                        <p:attrNameLst>
                                          <p:attrName>fill.type</p:attrName>
                                        </p:attrNameLst>
                                      </p:cBhvr>
                                      <p:to>
                                        <p:strVal val="solid"/>
                                      </p:to>
                                    </p:set>
                                    <p:set>
                                      <p:cBhvr>
                                        <p:cTn id="55" dur="250" fill="hold"/>
                                        <p:tgtEl>
                                          <p:spTgt spid="42"/>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53"/>
                                        </p:tgtEl>
                                        <p:attrNameLst>
                                          <p:attrName>style.visibility</p:attrName>
                                        </p:attrNameLst>
                                      </p:cBhvr>
                                      <p:to>
                                        <p:strVal val="visible"/>
                                      </p:to>
                                    </p:set>
                                    <p:anim calcmode="lin" valueType="num">
                                      <p:cBhvr>
                                        <p:cTn id="58" dur="250" fill="hold"/>
                                        <p:tgtEl>
                                          <p:spTgt spid="53"/>
                                        </p:tgtEl>
                                        <p:attrNameLst>
                                          <p:attrName>ppt_w</p:attrName>
                                        </p:attrNameLst>
                                      </p:cBhvr>
                                      <p:tavLst>
                                        <p:tav tm="0">
                                          <p:val>
                                            <p:strVal val="4*#ppt_w"/>
                                          </p:val>
                                        </p:tav>
                                        <p:tav tm="100000">
                                          <p:val>
                                            <p:strVal val="#ppt_w"/>
                                          </p:val>
                                        </p:tav>
                                      </p:tavLst>
                                    </p:anim>
                                    <p:anim calcmode="lin" valueType="num">
                                      <p:cBhvr>
                                        <p:cTn id="5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4" name="Wrong Buzzer.wav"/>
                                        </p:tgtEl>
                                      </p:cMediaNode>
                                    </p:audio>
                                  </p:subTnLst>
                                </p:cTn>
                              </p:par>
                              <p:par>
                                <p:cTn id="60" presetID="1" presetClass="emph" presetSubtype="2" fill="hold" nodeType="withEffect">
                                  <p:stCondLst>
                                    <p:cond delay="1000"/>
                                  </p:stCondLst>
                                  <p:childTnLst>
                                    <p:animClr clrSpc="rgb" dir="cw">
                                      <p:cBhvr>
                                        <p:cTn id="61" dur="250" fill="hold"/>
                                        <p:tgtEl>
                                          <p:spTgt spid="42"/>
                                        </p:tgtEl>
                                        <p:attrNameLst>
                                          <p:attrName>fillcolor</p:attrName>
                                        </p:attrNameLst>
                                      </p:cBhvr>
                                      <p:to>
                                        <a:srgbClr val="FFFF00"/>
                                      </p:to>
                                    </p:animClr>
                                    <p:set>
                                      <p:cBhvr>
                                        <p:cTn id="62" dur="250" fill="hold"/>
                                        <p:tgtEl>
                                          <p:spTgt spid="42"/>
                                        </p:tgtEl>
                                        <p:attrNameLst>
                                          <p:attrName>fill.type</p:attrName>
                                        </p:attrNameLst>
                                      </p:cBhvr>
                                      <p:to>
                                        <p:strVal val="solid"/>
                                      </p:to>
                                    </p:set>
                                    <p:set>
                                      <p:cBhvr>
                                        <p:cTn id="6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4" restart="whenNotActive" fill="hold" evtFilter="cancelBubble" nodeType="interactiveSeq">
                <p:stCondLst>
                  <p:cond evt="onClick" delay="0">
                    <p:tgtEl>
                      <p:spTgt spid="4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43"/>
                                        </p:tgtEl>
                                        <p:attrNameLst>
                                          <p:attrName>fillcolor</p:attrName>
                                        </p:attrNameLst>
                                      </p:cBhvr>
                                      <p:to>
                                        <a:srgbClr val="FFF2C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51"/>
                                        </p:tgtEl>
                                        <p:attrNameLst>
                                          <p:attrName>style.visibility</p:attrName>
                                        </p:attrNameLst>
                                      </p:cBhvr>
                                      <p:to>
                                        <p:strVal val="visible"/>
                                      </p:to>
                                    </p:set>
                                    <p:anim calcmode="lin" valueType="num">
                                      <p:cBhvr>
                                        <p:cTn id="73" dur="250" fill="hold"/>
                                        <p:tgtEl>
                                          <p:spTgt spid="51"/>
                                        </p:tgtEl>
                                        <p:attrNameLst>
                                          <p:attrName>ppt_w</p:attrName>
                                        </p:attrNameLst>
                                      </p:cBhvr>
                                      <p:tavLst>
                                        <p:tav tm="0">
                                          <p:val>
                                            <p:strVal val="4*#ppt_w"/>
                                          </p:val>
                                        </p:tav>
                                        <p:tav tm="100000">
                                          <p:val>
                                            <p:strVal val="#ppt_w"/>
                                          </p:val>
                                        </p:tav>
                                      </p:tavLst>
                                    </p:anim>
                                    <p:anim calcmode="lin" valueType="num">
                                      <p:cBhvr>
                                        <p:cTn id="7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4" name="Wrong Buzzer.wav"/>
                                        </p:tgtEl>
                                      </p:cMediaNode>
                                    </p:audio>
                                  </p:subTnLst>
                                </p:cTn>
                              </p:par>
                              <p:par>
                                <p:cTn id="75" presetID="1" presetClass="emph" presetSubtype="2" fill="hold" nodeType="withEffect">
                                  <p:stCondLst>
                                    <p:cond delay="1000"/>
                                  </p:stCondLst>
                                  <p:childTnLst>
                                    <p:animClr clrSpc="rgb" dir="cw">
                                      <p:cBhvr>
                                        <p:cTn id="76" dur="250" fill="hold"/>
                                        <p:tgtEl>
                                          <p:spTgt spid="43"/>
                                        </p:tgtEl>
                                        <p:attrNameLst>
                                          <p:attrName>fillcolor</p:attrName>
                                        </p:attrNameLst>
                                      </p:cBhvr>
                                      <p:to>
                                        <a:srgbClr val="FFFF00"/>
                                      </p:to>
                                    </p:animClr>
                                    <p:set>
                                      <p:cBhvr>
                                        <p:cTn id="77" dur="250" fill="hold"/>
                                        <p:tgtEl>
                                          <p:spTgt spid="43"/>
                                        </p:tgtEl>
                                        <p:attrNameLst>
                                          <p:attrName>fill.type</p:attrName>
                                        </p:attrNameLst>
                                      </p:cBhvr>
                                      <p:to>
                                        <p:strVal val="solid"/>
                                      </p:to>
                                    </p:set>
                                    <p:set>
                                      <p:cBhvr>
                                        <p:cTn id="7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4"/>
                                        </p:tgtEl>
                                        <p:attrNameLst>
                                          <p:attrName>fillcolor</p:attrName>
                                        </p:attrNameLst>
                                      </p:cBhvr>
                                      <p:to>
                                        <a:srgbClr val="FFF2CC"/>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4" name="Wrong Buzzer.wav"/>
                                        </p:tgtEl>
                                      </p:cMediaNode>
                                    </p:audio>
                                  </p:subTnLst>
                                </p:cTn>
                              </p:par>
                              <p:par>
                                <p:cTn id="90" presetID="1" presetClass="emph" presetSubtype="2" fill="hold" nodeType="withEffect">
                                  <p:stCondLst>
                                    <p:cond delay="1000"/>
                                  </p:stCondLst>
                                  <p:childTnLst>
                                    <p:animClr clrSpc="rgb" dir="cw">
                                      <p:cBhvr>
                                        <p:cTn id="91" dur="250" fill="hold"/>
                                        <p:tgtEl>
                                          <p:spTgt spid="44"/>
                                        </p:tgtEl>
                                        <p:attrNameLst>
                                          <p:attrName>fillcolor</p:attrName>
                                        </p:attrNameLst>
                                      </p:cBhvr>
                                      <p:to>
                                        <a:srgbClr val="FFFF00"/>
                                      </p:to>
                                    </p:animClr>
                                    <p:set>
                                      <p:cBhvr>
                                        <p:cTn id="92" dur="250" fill="hold"/>
                                        <p:tgtEl>
                                          <p:spTgt spid="44"/>
                                        </p:tgtEl>
                                        <p:attrNameLst>
                                          <p:attrName>fill.type</p:attrName>
                                        </p:attrNameLst>
                                      </p:cBhvr>
                                      <p:to>
                                        <p:strVal val="solid"/>
                                      </p:to>
                                    </p:set>
                                    <p:set>
                                      <p:cBhvr>
                                        <p:cTn id="9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Rectangle 2"/>
          <p:cNvSpPr>
            <a:spLocks noChangeArrowheads="1"/>
          </p:cNvSpPr>
          <p:nvPr/>
        </p:nvSpPr>
        <p:spPr bwMode="auto">
          <a:xfrm>
            <a:off x="359532" y="764704"/>
            <a:ext cx="838893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1546225" algn="l"/>
              </a:tabLst>
              <a:defRPr>
                <a:solidFill>
                  <a:schemeClr val="tx1"/>
                </a:solidFill>
                <a:latin typeface="Arial" pitchFamily="34" charset="0"/>
                <a:cs typeface="Arial" pitchFamily="34" charset="0"/>
              </a:defRPr>
            </a:lvl1pPr>
            <a:lvl2pPr fontAlgn="base">
              <a:spcBef>
                <a:spcPct val="0"/>
              </a:spcBef>
              <a:spcAft>
                <a:spcPct val="0"/>
              </a:spcAft>
              <a:tabLst>
                <a:tab pos="1546225" algn="l"/>
              </a:tabLst>
              <a:defRPr>
                <a:solidFill>
                  <a:schemeClr val="tx1"/>
                </a:solidFill>
                <a:latin typeface="Arial" pitchFamily="34" charset="0"/>
                <a:cs typeface="Arial" pitchFamily="34" charset="0"/>
              </a:defRPr>
            </a:lvl2pPr>
            <a:lvl3pPr fontAlgn="base">
              <a:spcBef>
                <a:spcPct val="0"/>
              </a:spcBef>
              <a:spcAft>
                <a:spcPct val="0"/>
              </a:spcAft>
              <a:tabLst>
                <a:tab pos="1546225" algn="l"/>
              </a:tabLst>
              <a:defRPr>
                <a:solidFill>
                  <a:schemeClr val="tx1"/>
                </a:solidFill>
                <a:latin typeface="Arial" pitchFamily="34" charset="0"/>
                <a:cs typeface="Arial" pitchFamily="34" charset="0"/>
              </a:defRPr>
            </a:lvl3pPr>
            <a:lvl4pPr fontAlgn="base">
              <a:spcBef>
                <a:spcPct val="0"/>
              </a:spcBef>
              <a:spcAft>
                <a:spcPct val="0"/>
              </a:spcAft>
              <a:tabLst>
                <a:tab pos="1546225" algn="l"/>
              </a:tabLst>
              <a:defRPr>
                <a:solidFill>
                  <a:schemeClr val="tx1"/>
                </a:solidFill>
                <a:latin typeface="Arial" pitchFamily="34" charset="0"/>
                <a:cs typeface="Arial" pitchFamily="34" charset="0"/>
              </a:defRPr>
            </a:lvl4pPr>
            <a:lvl5pPr fontAlgn="base">
              <a:spcBef>
                <a:spcPct val="0"/>
              </a:spcBef>
              <a:spcAft>
                <a:spcPct val="0"/>
              </a:spcAft>
              <a:tabLst>
                <a:tab pos="1546225" algn="l"/>
              </a:tabLst>
              <a:defRPr>
                <a:solidFill>
                  <a:schemeClr val="tx1"/>
                </a:solidFill>
                <a:latin typeface="Arial" pitchFamily="34" charset="0"/>
                <a:cs typeface="Arial" pitchFamily="34" charset="0"/>
              </a:defRPr>
            </a:lvl5pPr>
            <a:lvl6pPr fontAlgn="base">
              <a:spcBef>
                <a:spcPct val="0"/>
              </a:spcBef>
              <a:spcAft>
                <a:spcPct val="0"/>
              </a:spcAft>
              <a:tabLst>
                <a:tab pos="1546225" algn="l"/>
              </a:tabLst>
              <a:defRPr>
                <a:solidFill>
                  <a:schemeClr val="tx1"/>
                </a:solidFill>
                <a:latin typeface="Arial" pitchFamily="34" charset="0"/>
                <a:cs typeface="Arial" pitchFamily="34" charset="0"/>
              </a:defRPr>
            </a:lvl6pPr>
            <a:lvl7pPr fontAlgn="base">
              <a:spcBef>
                <a:spcPct val="0"/>
              </a:spcBef>
              <a:spcAft>
                <a:spcPct val="0"/>
              </a:spcAft>
              <a:tabLst>
                <a:tab pos="1546225" algn="l"/>
              </a:tabLst>
              <a:defRPr>
                <a:solidFill>
                  <a:schemeClr val="tx1"/>
                </a:solidFill>
                <a:latin typeface="Arial" pitchFamily="34" charset="0"/>
                <a:cs typeface="Arial" pitchFamily="34" charset="0"/>
              </a:defRPr>
            </a:lvl7pPr>
            <a:lvl8pPr fontAlgn="base">
              <a:spcBef>
                <a:spcPct val="0"/>
              </a:spcBef>
              <a:spcAft>
                <a:spcPct val="0"/>
              </a:spcAft>
              <a:tabLst>
                <a:tab pos="1546225" algn="l"/>
              </a:tabLst>
              <a:defRPr>
                <a:solidFill>
                  <a:schemeClr val="tx1"/>
                </a:solidFill>
                <a:latin typeface="Arial" pitchFamily="34" charset="0"/>
                <a:cs typeface="Arial" pitchFamily="34" charset="0"/>
              </a:defRPr>
            </a:lvl8pPr>
            <a:lvl9pPr fontAlgn="base">
              <a:spcBef>
                <a:spcPct val="0"/>
              </a:spcBef>
              <a:spcAft>
                <a:spcPct val="0"/>
              </a:spcAft>
              <a:tabLst>
                <a:tab pos="1546225" algn="l"/>
              </a:tabLst>
              <a:defRPr>
                <a:solidFill>
                  <a:schemeClr val="tx1"/>
                </a:solidFill>
                <a:latin typeface="Arial" pitchFamily="34" charset="0"/>
                <a:cs typeface="Arial" pitchFamily="34" charset="0"/>
              </a:defRPr>
            </a:lvl9pPr>
          </a:lstStyle>
          <a:p>
            <a:pPr marR="0" lvl="0" algn="l" defTabSz="914400" rtl="0" eaLnBrk="1" fontAlgn="base" latinLnBrk="0" hangingPunct="1">
              <a:lnSpc>
                <a:spcPct val="100000"/>
              </a:lnSpc>
              <a:spcBef>
                <a:spcPct val="0"/>
              </a:spcBef>
              <a:spcAft>
                <a:spcPct val="0"/>
              </a:spcAft>
              <a:buClrTx/>
              <a:buSzTx/>
              <a:tabLst>
                <a:tab pos="1546225" algn="l"/>
              </a:tabLst>
            </a:pPr>
            <a:r>
              <a:rPr kumimoji="0" lang="en-US" altLang="en-US" sz="2800" b="0" i="0" u="none" strike="noStrike" cap="none" normalizeH="0" baseline="0" dirty="0">
                <a:ln>
                  <a:noFill/>
                </a:ln>
                <a:solidFill>
                  <a:srgbClr val="231F20"/>
                </a:solidFill>
                <a:effectLst/>
                <a:latin typeface="Arial" pitchFamily="34" charset="0"/>
                <a:ea typeface="Verdana" pitchFamily="34" charset="0"/>
                <a:cs typeface="Verdana" pitchFamily="34" charset="0"/>
              </a:rPr>
              <a:t>Câu</a:t>
            </a:r>
            <a:r>
              <a:rPr kumimoji="0" lang="en-US" altLang="en-US" sz="2800" b="0" i="0" u="none" strike="noStrike" cap="none" normalizeH="0" dirty="0">
                <a:ln>
                  <a:noFill/>
                </a:ln>
                <a:solidFill>
                  <a:srgbClr val="231F20"/>
                </a:solidFill>
                <a:effectLst/>
                <a:latin typeface="Arial" pitchFamily="34" charset="0"/>
                <a:ea typeface="Verdana" pitchFamily="34" charset="0"/>
                <a:cs typeface="Verdana" pitchFamily="34" charset="0"/>
              </a:rPr>
              <a:t> 5: </a:t>
            </a:r>
            <a:r>
              <a:rPr kumimoji="0" lang="vi-VN" altLang="en-US" sz="2800" b="0" i="0" u="none" strike="noStrike" cap="none" normalizeH="0" baseline="0" dirty="0">
                <a:ln>
                  <a:noFill/>
                </a:ln>
                <a:solidFill>
                  <a:srgbClr val="231F20"/>
                </a:solidFill>
                <a:effectLst/>
                <a:latin typeface="Arial" pitchFamily="34" charset="0"/>
                <a:ea typeface="Verdana" pitchFamily="34" charset="0"/>
                <a:cs typeface="Verdana" pitchFamily="34" charset="0"/>
              </a:rPr>
              <a:t>Bạn Minh nghiên cứu sự thay đổi thể của nước theo nhiệt độ và bạn đã ghi lại số liệu bằng đồ thị dưới đây, dựa vào đồ thị em hãy trả lời các câu hỏi sau:</a:t>
            </a:r>
            <a:endParaRPr kumimoji="0" lang="en-US" altLang="en-US" sz="2800" b="0" i="0" u="none" strike="noStrike" cap="none" normalizeH="0" baseline="0" dirty="0">
              <a:ln>
                <a:noFill/>
              </a:ln>
              <a:solidFill>
                <a:schemeClr val="tx1"/>
              </a:solidFill>
              <a:effectLst/>
              <a:latin typeface="Arial" pitchFamily="34" charset="0"/>
            </a:endParaRPr>
          </a:p>
        </p:txBody>
      </p:sp>
      <p:pic>
        <p:nvPicPr>
          <p:cNvPr id="2049" name="image5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50889"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71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20888"/>
            <a:ext cx="8424936" cy="3851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99592" y="373925"/>
            <a:ext cx="7416824" cy="954107"/>
          </a:xfrm>
          <a:prstGeom prst="rect">
            <a:avLst/>
          </a:prstGeom>
        </p:spPr>
        <p:txBody>
          <a:bodyPr wrap="square">
            <a:spAutoFit/>
          </a:bodyPr>
          <a:lstStyle/>
          <a:p>
            <a:pPr lvl="0" eaLnBrk="0" fontAlgn="base" hangingPunct="0">
              <a:spcBef>
                <a:spcPct val="0"/>
              </a:spcBef>
              <a:spcAft>
                <a:spcPct val="0"/>
              </a:spcAft>
              <a:tabLst>
                <a:tab pos="1546225" algn="l"/>
              </a:tabLst>
            </a:pPr>
            <a:r>
              <a:rPr lang="en-US" altLang="en-US" sz="2800" dirty="0">
                <a:solidFill>
                  <a:srgbClr val="231F20"/>
                </a:solidFill>
                <a:latin typeface="Arial" pitchFamily="34" charset="0"/>
                <a:ea typeface="Verdana" pitchFamily="34" charset="0"/>
                <a:cs typeface="Verdana" pitchFamily="34" charset="0"/>
              </a:rPr>
              <a:t>a) </a:t>
            </a:r>
            <a:r>
              <a:rPr lang="vi-VN" altLang="en-US" sz="2800" dirty="0">
                <a:solidFill>
                  <a:srgbClr val="231F20"/>
                </a:solidFill>
                <a:latin typeface="Arial" pitchFamily="34" charset="0"/>
                <a:ea typeface="Verdana" pitchFamily="34" charset="0"/>
                <a:cs typeface="Verdana" pitchFamily="34" charset="0"/>
              </a:rPr>
              <a:t>Ở điểm nào nước bắt đầu nóng chảy? Ở điểm nào nước bắt đầu sôi?</a:t>
            </a:r>
            <a:endParaRPr lang="en-US" altLang="en-US" sz="2800" dirty="0">
              <a:latin typeface="Arial" pitchFamily="34" charset="0"/>
            </a:endParaRPr>
          </a:p>
        </p:txBody>
      </p:sp>
      <p:sp>
        <p:nvSpPr>
          <p:cNvPr id="20" name="TextBox 19"/>
          <p:cNvSpPr txBox="1"/>
          <p:nvPr/>
        </p:nvSpPr>
        <p:spPr>
          <a:xfrm>
            <a:off x="1164928" y="1204922"/>
            <a:ext cx="7151488" cy="1384995"/>
          </a:xfrm>
          <a:prstGeom prst="rect">
            <a:avLst/>
          </a:prstGeom>
          <a:noFill/>
        </p:spPr>
        <p:txBody>
          <a:bodyPr wrap="square" rtlCol="0">
            <a:spAutoFit/>
          </a:bodyPr>
          <a:lstStyle/>
          <a:p>
            <a:r>
              <a:rPr lang="en-US" altLang="en-US" sz="2800" dirty="0">
                <a:solidFill>
                  <a:srgbClr val="0070C0"/>
                </a:solidFill>
                <a:latin typeface="Arial" pitchFamily="34" charset="0"/>
                <a:ea typeface="Verdana" pitchFamily="34" charset="0"/>
                <a:cs typeface="Verdana" pitchFamily="34" charset="0"/>
              </a:rPr>
              <a:t>Trả lời:</a:t>
            </a:r>
          </a:p>
          <a:p>
            <a:pPr marL="285750" indent="-285750">
              <a:buFontTx/>
              <a:buChar char="-"/>
            </a:pPr>
            <a:r>
              <a:rPr lang="en-US" altLang="en-US" sz="2800" dirty="0">
                <a:solidFill>
                  <a:srgbClr val="0070C0"/>
                </a:solidFill>
                <a:latin typeface="Arial" pitchFamily="34" charset="0"/>
                <a:ea typeface="Verdana" pitchFamily="34" charset="0"/>
                <a:cs typeface="Verdana" pitchFamily="34" charset="0"/>
              </a:rPr>
              <a:t>Đ</a:t>
            </a:r>
            <a:r>
              <a:rPr lang="vi-VN" altLang="en-US" sz="2800" dirty="0">
                <a:solidFill>
                  <a:srgbClr val="0070C0"/>
                </a:solidFill>
                <a:latin typeface="Arial" pitchFamily="34" charset="0"/>
                <a:ea typeface="Verdana" pitchFamily="34" charset="0"/>
                <a:cs typeface="Verdana" pitchFamily="34" charset="0"/>
              </a:rPr>
              <a:t>iểm nước bắt đầu nóng chảy </a:t>
            </a:r>
            <a:r>
              <a:rPr lang="en-US" altLang="en-US" sz="2800" dirty="0">
                <a:solidFill>
                  <a:srgbClr val="0070C0"/>
                </a:solidFill>
                <a:latin typeface="Arial" pitchFamily="34" charset="0"/>
                <a:ea typeface="Verdana" pitchFamily="34" charset="0"/>
                <a:cs typeface="Verdana" pitchFamily="34" charset="0"/>
              </a:rPr>
              <a:t>là điểm B</a:t>
            </a:r>
          </a:p>
          <a:p>
            <a:pPr marL="285750" indent="-285750">
              <a:buFontTx/>
              <a:buChar char="-"/>
            </a:pPr>
            <a:r>
              <a:rPr lang="en-US" altLang="en-US" sz="2800" dirty="0">
                <a:solidFill>
                  <a:srgbClr val="0070C0"/>
                </a:solidFill>
                <a:latin typeface="Arial" pitchFamily="34" charset="0"/>
                <a:ea typeface="Verdana" pitchFamily="34" charset="0"/>
                <a:cs typeface="Verdana" pitchFamily="34" charset="0"/>
              </a:rPr>
              <a:t>Đ</a:t>
            </a:r>
            <a:r>
              <a:rPr lang="vi-VN" altLang="en-US" sz="2800" dirty="0">
                <a:solidFill>
                  <a:srgbClr val="0070C0"/>
                </a:solidFill>
                <a:latin typeface="Arial" pitchFamily="34" charset="0"/>
                <a:ea typeface="Verdana" pitchFamily="34" charset="0"/>
                <a:cs typeface="Verdana" pitchFamily="34" charset="0"/>
              </a:rPr>
              <a:t>iểm nước bắt đầu </a:t>
            </a:r>
            <a:r>
              <a:rPr lang="en-US" altLang="en-US" sz="2800" dirty="0">
                <a:solidFill>
                  <a:srgbClr val="0070C0"/>
                </a:solidFill>
                <a:latin typeface="Arial" pitchFamily="34" charset="0"/>
                <a:ea typeface="Verdana" pitchFamily="34" charset="0"/>
                <a:cs typeface="Verdana" pitchFamily="34" charset="0"/>
              </a:rPr>
              <a:t>sôi</a:t>
            </a:r>
            <a:r>
              <a:rPr lang="vi-VN" altLang="en-US" sz="2800" dirty="0">
                <a:solidFill>
                  <a:srgbClr val="0070C0"/>
                </a:solidFill>
                <a:latin typeface="Arial" pitchFamily="34" charset="0"/>
                <a:ea typeface="Verdana" pitchFamily="34" charset="0"/>
                <a:cs typeface="Verdana" pitchFamily="34" charset="0"/>
              </a:rPr>
              <a:t> </a:t>
            </a:r>
            <a:r>
              <a:rPr lang="en-US" altLang="en-US" sz="2800" dirty="0">
                <a:solidFill>
                  <a:srgbClr val="0070C0"/>
                </a:solidFill>
                <a:latin typeface="Arial" pitchFamily="34" charset="0"/>
                <a:ea typeface="Verdana" pitchFamily="34" charset="0"/>
                <a:cs typeface="Verdana" pitchFamily="34" charset="0"/>
              </a:rPr>
              <a:t>là điểm G</a:t>
            </a:r>
          </a:p>
        </p:txBody>
      </p:sp>
    </p:spTree>
    <p:extLst>
      <p:ext uri="{BB962C8B-B14F-4D97-AF65-F5344CB8AC3E}">
        <p14:creationId xmlns:p14="http://schemas.microsoft.com/office/powerpoint/2010/main" val="423009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20888"/>
            <a:ext cx="8424936" cy="3851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99592" y="373925"/>
            <a:ext cx="7416824" cy="954107"/>
          </a:xfrm>
          <a:prstGeom prst="rect">
            <a:avLst/>
          </a:prstGeom>
        </p:spPr>
        <p:txBody>
          <a:bodyPr wrap="square">
            <a:spAutoFit/>
          </a:bodyPr>
          <a:lstStyle/>
          <a:p>
            <a:pPr lvl="0" eaLnBrk="0" fontAlgn="base" hangingPunct="0">
              <a:spcBef>
                <a:spcPct val="0"/>
              </a:spcBef>
              <a:spcAft>
                <a:spcPct val="0"/>
              </a:spcAft>
              <a:tabLst>
                <a:tab pos="1546225" algn="l"/>
              </a:tabLst>
            </a:pPr>
            <a:r>
              <a:rPr lang="en-US" altLang="en-US" sz="2800" dirty="0">
                <a:solidFill>
                  <a:srgbClr val="231F20"/>
                </a:solidFill>
                <a:latin typeface="Arial" pitchFamily="34" charset="0"/>
                <a:ea typeface="Verdana" pitchFamily="34" charset="0"/>
                <a:cs typeface="Verdana" pitchFamily="34" charset="0"/>
              </a:rPr>
              <a:t>b) </a:t>
            </a:r>
            <a:r>
              <a:rPr lang="vi-VN" altLang="en-US" sz="2800" dirty="0">
                <a:solidFill>
                  <a:srgbClr val="231F20"/>
                </a:solidFill>
                <a:latin typeface="Arial" pitchFamily="34" charset="0"/>
                <a:ea typeface="Verdana" pitchFamily="34" charset="0"/>
                <a:cs typeface="Verdana" pitchFamily="34" charset="0"/>
              </a:rPr>
              <a:t>Đoạn BC x</a:t>
            </a:r>
            <a:r>
              <a:rPr lang="en-US" altLang="en-US" sz="2800" dirty="0">
                <a:solidFill>
                  <a:srgbClr val="231F20"/>
                </a:solidFill>
                <a:ea typeface="Verdana" pitchFamily="34" charset="0"/>
                <a:cs typeface="Verdana" pitchFamily="34" charset="0"/>
              </a:rPr>
              <a:t>ả</a:t>
            </a:r>
            <a:r>
              <a:rPr lang="vi-VN" altLang="en-US" sz="2800" dirty="0">
                <a:solidFill>
                  <a:srgbClr val="231F20"/>
                </a:solidFill>
                <a:latin typeface="Arial" pitchFamily="34" charset="0"/>
                <a:ea typeface="Verdana" pitchFamily="34" charset="0"/>
                <a:cs typeface="Verdana" pitchFamily="34" charset="0"/>
              </a:rPr>
              <a:t>y ra quá trình biến đổi nào của nước?</a:t>
            </a:r>
            <a:endParaRPr lang="en-US" altLang="en-US" sz="2800" dirty="0">
              <a:latin typeface="Arial" pitchFamily="34" charset="0"/>
            </a:endParaRPr>
          </a:p>
        </p:txBody>
      </p:sp>
      <p:sp>
        <p:nvSpPr>
          <p:cNvPr id="20" name="TextBox 19"/>
          <p:cNvSpPr txBox="1"/>
          <p:nvPr/>
        </p:nvSpPr>
        <p:spPr>
          <a:xfrm>
            <a:off x="1151608" y="1515754"/>
            <a:ext cx="7151488" cy="523220"/>
          </a:xfrm>
          <a:prstGeom prst="rect">
            <a:avLst/>
          </a:prstGeom>
          <a:noFill/>
        </p:spPr>
        <p:txBody>
          <a:bodyPr wrap="square" rtlCol="0">
            <a:spAutoFit/>
          </a:bodyPr>
          <a:lstStyle/>
          <a:p>
            <a:r>
              <a:rPr lang="en-US" altLang="en-US" sz="2800" dirty="0">
                <a:solidFill>
                  <a:srgbClr val="0070C0"/>
                </a:solidFill>
                <a:latin typeface="Arial" pitchFamily="34" charset="0"/>
                <a:ea typeface="Verdana" pitchFamily="34" charset="0"/>
                <a:cs typeface="Verdana" pitchFamily="34" charset="0"/>
              </a:rPr>
              <a:t>Trả lời: Quá trình nóng chảy</a:t>
            </a:r>
          </a:p>
        </p:txBody>
      </p:sp>
    </p:spTree>
    <p:extLst>
      <p:ext uri="{BB962C8B-B14F-4D97-AF65-F5344CB8AC3E}">
        <p14:creationId xmlns:p14="http://schemas.microsoft.com/office/powerpoint/2010/main" val="209451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20888"/>
            <a:ext cx="8424936" cy="3851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5704" y="548680"/>
            <a:ext cx="7776864" cy="523220"/>
          </a:xfrm>
          <a:prstGeom prst="rect">
            <a:avLst/>
          </a:prstGeom>
        </p:spPr>
        <p:txBody>
          <a:bodyPr wrap="square">
            <a:spAutoFit/>
          </a:bodyPr>
          <a:lstStyle/>
          <a:p>
            <a:pPr lvl="0" eaLnBrk="0" fontAlgn="base" hangingPunct="0">
              <a:spcBef>
                <a:spcPct val="0"/>
              </a:spcBef>
              <a:spcAft>
                <a:spcPct val="0"/>
              </a:spcAft>
              <a:tabLst>
                <a:tab pos="1546225" algn="l"/>
              </a:tabLst>
            </a:pPr>
            <a:r>
              <a:rPr lang="en-US" altLang="en-US" sz="2800" dirty="0">
                <a:solidFill>
                  <a:srgbClr val="231F20"/>
                </a:solidFill>
                <a:ea typeface="Verdana" pitchFamily="34" charset="0"/>
                <a:cs typeface="Verdana" pitchFamily="34" charset="0"/>
              </a:rPr>
              <a:t>c) </a:t>
            </a:r>
            <a:r>
              <a:rPr lang="en-US" altLang="en-US" sz="2800" dirty="0">
                <a:solidFill>
                  <a:srgbClr val="231F20"/>
                </a:solidFill>
                <a:latin typeface="Arial" pitchFamily="34" charset="0"/>
                <a:ea typeface="Verdana" pitchFamily="34" charset="0"/>
                <a:cs typeface="Verdana" pitchFamily="34" charset="0"/>
              </a:rPr>
              <a:t>T</a:t>
            </a:r>
            <a:r>
              <a:rPr lang="vi-VN" altLang="en-US" sz="2800" dirty="0">
                <a:solidFill>
                  <a:srgbClr val="231F20"/>
                </a:solidFill>
                <a:latin typeface="Arial" pitchFamily="34" charset="0"/>
                <a:ea typeface="Verdana" pitchFamily="34" charset="0"/>
                <a:cs typeface="Verdana" pitchFamily="34" charset="0"/>
              </a:rPr>
              <a:t>rong </a:t>
            </a:r>
            <a:r>
              <a:rPr lang="en-US" altLang="en-US" sz="2800" dirty="0">
                <a:solidFill>
                  <a:srgbClr val="231F20"/>
                </a:solidFill>
                <a:latin typeface="Arial" pitchFamily="34" charset="0"/>
                <a:ea typeface="Verdana" pitchFamily="34" charset="0"/>
                <a:cs typeface="Verdana" pitchFamily="34" charset="0"/>
              </a:rPr>
              <a:t>suốt </a:t>
            </a:r>
            <a:r>
              <a:rPr lang="vi-VN" altLang="en-US" sz="2800" dirty="0">
                <a:solidFill>
                  <a:srgbClr val="231F20"/>
                </a:solidFill>
                <a:latin typeface="Arial" pitchFamily="34" charset="0"/>
                <a:ea typeface="Verdana" pitchFamily="34" charset="0"/>
                <a:cs typeface="Verdana" pitchFamily="34" charset="0"/>
              </a:rPr>
              <a:t>đoạn CG</a:t>
            </a:r>
            <a:r>
              <a:rPr lang="en-US" altLang="en-US" sz="2800" dirty="0">
                <a:solidFill>
                  <a:srgbClr val="231F20"/>
                </a:solidFill>
                <a:latin typeface="Arial" pitchFamily="34" charset="0"/>
                <a:ea typeface="Verdana" pitchFamily="34" charset="0"/>
                <a:cs typeface="Verdana" pitchFamily="34" charset="0"/>
              </a:rPr>
              <a:t>, nước tồn tại ở thể gì?</a:t>
            </a:r>
          </a:p>
        </p:txBody>
      </p:sp>
      <p:sp>
        <p:nvSpPr>
          <p:cNvPr id="20" name="TextBox 19"/>
          <p:cNvSpPr txBox="1"/>
          <p:nvPr/>
        </p:nvSpPr>
        <p:spPr>
          <a:xfrm>
            <a:off x="1058392" y="1268760"/>
            <a:ext cx="7151488" cy="954107"/>
          </a:xfrm>
          <a:prstGeom prst="rect">
            <a:avLst/>
          </a:prstGeom>
          <a:noFill/>
        </p:spPr>
        <p:txBody>
          <a:bodyPr wrap="square" rtlCol="0">
            <a:spAutoFit/>
          </a:bodyPr>
          <a:lstStyle/>
          <a:p>
            <a:r>
              <a:rPr lang="en-US" altLang="en-US" sz="2800" dirty="0">
                <a:solidFill>
                  <a:srgbClr val="0070C0"/>
                </a:solidFill>
                <a:latin typeface="Arial" pitchFamily="34" charset="0"/>
                <a:ea typeface="Verdana" pitchFamily="34" charset="0"/>
                <a:cs typeface="Verdana" pitchFamily="34" charset="0"/>
              </a:rPr>
              <a:t>Trả lời: t</a:t>
            </a:r>
            <a:r>
              <a:rPr lang="vi-VN" altLang="en-US" sz="2800" dirty="0">
                <a:solidFill>
                  <a:srgbClr val="0070C0"/>
                </a:solidFill>
                <a:latin typeface="Arial" pitchFamily="34" charset="0"/>
                <a:ea typeface="Verdana" pitchFamily="34" charset="0"/>
                <a:cs typeface="Verdana" pitchFamily="34" charset="0"/>
              </a:rPr>
              <a:t>rong </a:t>
            </a:r>
            <a:r>
              <a:rPr lang="en-US" altLang="en-US" sz="2800" dirty="0">
                <a:solidFill>
                  <a:srgbClr val="0070C0"/>
                </a:solidFill>
                <a:latin typeface="Arial" pitchFamily="34" charset="0"/>
                <a:ea typeface="Verdana" pitchFamily="34" charset="0"/>
                <a:cs typeface="Verdana" pitchFamily="34" charset="0"/>
              </a:rPr>
              <a:t>suốt </a:t>
            </a:r>
            <a:r>
              <a:rPr lang="vi-VN" altLang="en-US" sz="2800" dirty="0">
                <a:solidFill>
                  <a:srgbClr val="0070C0"/>
                </a:solidFill>
                <a:latin typeface="Arial" pitchFamily="34" charset="0"/>
                <a:ea typeface="Verdana" pitchFamily="34" charset="0"/>
                <a:cs typeface="Verdana" pitchFamily="34" charset="0"/>
              </a:rPr>
              <a:t>đoạn CG</a:t>
            </a:r>
            <a:r>
              <a:rPr lang="en-US" altLang="en-US" sz="2800" dirty="0">
                <a:solidFill>
                  <a:srgbClr val="0070C0"/>
                </a:solidFill>
                <a:latin typeface="Arial" pitchFamily="34" charset="0"/>
                <a:ea typeface="Verdana" pitchFamily="34" charset="0"/>
                <a:cs typeface="Verdana" pitchFamily="34" charset="0"/>
              </a:rPr>
              <a:t>, nước tồn tại ở thể lỏng.</a:t>
            </a:r>
          </a:p>
        </p:txBody>
      </p:sp>
    </p:spTree>
    <p:extLst>
      <p:ext uri="{BB962C8B-B14F-4D97-AF65-F5344CB8AC3E}">
        <p14:creationId xmlns:p14="http://schemas.microsoft.com/office/powerpoint/2010/main" val="400180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420888"/>
            <a:ext cx="8424936" cy="38512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45704" y="548680"/>
            <a:ext cx="7776864" cy="523220"/>
          </a:xfrm>
          <a:prstGeom prst="rect">
            <a:avLst/>
          </a:prstGeom>
        </p:spPr>
        <p:txBody>
          <a:bodyPr wrap="square">
            <a:spAutoFit/>
          </a:bodyPr>
          <a:lstStyle/>
          <a:p>
            <a:pPr lvl="0" eaLnBrk="0" fontAlgn="base" hangingPunct="0">
              <a:spcBef>
                <a:spcPct val="0"/>
              </a:spcBef>
              <a:spcAft>
                <a:spcPct val="0"/>
              </a:spcAft>
              <a:tabLst>
                <a:tab pos="1546225" algn="l"/>
              </a:tabLst>
            </a:pPr>
            <a:r>
              <a:rPr lang="en-US" altLang="en-US" sz="2800" dirty="0">
                <a:solidFill>
                  <a:srgbClr val="231F20"/>
                </a:solidFill>
                <a:ea typeface="Verdana" pitchFamily="34" charset="0"/>
                <a:cs typeface="Verdana" pitchFamily="34" charset="0"/>
              </a:rPr>
              <a:t>d) Tại điểm H, nước tồn tại ở thể nào?</a:t>
            </a:r>
            <a:endParaRPr lang="en-US" altLang="en-US" sz="2800" dirty="0">
              <a:latin typeface="Arial" pitchFamily="34" charset="0"/>
            </a:endParaRPr>
          </a:p>
        </p:txBody>
      </p:sp>
      <p:sp>
        <p:nvSpPr>
          <p:cNvPr id="20" name="TextBox 19"/>
          <p:cNvSpPr txBox="1"/>
          <p:nvPr/>
        </p:nvSpPr>
        <p:spPr>
          <a:xfrm>
            <a:off x="1058392" y="1268760"/>
            <a:ext cx="7151488" cy="523220"/>
          </a:xfrm>
          <a:prstGeom prst="rect">
            <a:avLst/>
          </a:prstGeom>
          <a:noFill/>
        </p:spPr>
        <p:txBody>
          <a:bodyPr wrap="square" rtlCol="0">
            <a:spAutoFit/>
          </a:bodyPr>
          <a:lstStyle/>
          <a:p>
            <a:r>
              <a:rPr lang="en-US" altLang="en-US" sz="2800" dirty="0">
                <a:solidFill>
                  <a:srgbClr val="0070C0"/>
                </a:solidFill>
                <a:latin typeface="Arial" pitchFamily="34" charset="0"/>
                <a:ea typeface="Verdana" pitchFamily="34" charset="0"/>
                <a:cs typeface="Verdana" pitchFamily="34" charset="0"/>
              </a:rPr>
              <a:t>Trả lời: </a:t>
            </a:r>
            <a:r>
              <a:rPr lang="en-US" altLang="en-US" sz="2800" dirty="0">
                <a:solidFill>
                  <a:srgbClr val="0070C0"/>
                </a:solidFill>
                <a:ea typeface="Verdana" pitchFamily="34" charset="0"/>
                <a:cs typeface="Verdana" pitchFamily="34" charset="0"/>
              </a:rPr>
              <a:t>Tại điểm H, nước tồn tại ở thể hơi (khí)</a:t>
            </a:r>
            <a:endParaRPr lang="en-US" altLang="en-US" sz="2800" dirty="0">
              <a:solidFill>
                <a:srgbClr val="0070C0"/>
              </a:solidFill>
              <a:latin typeface="Arial" pitchFamily="34" charset="0"/>
              <a:ea typeface="Verdana" pitchFamily="34" charset="0"/>
              <a:cs typeface="Verdana" pitchFamily="34" charset="0"/>
            </a:endParaRPr>
          </a:p>
        </p:txBody>
      </p:sp>
      <p:sp>
        <p:nvSpPr>
          <p:cNvPr id="6" name="Cloud 5">
            <a:hlinkClick r:id="rId3" action="ppaction://hlinksldjump"/>
          </p:cNvPr>
          <p:cNvSpPr/>
          <p:nvPr/>
        </p:nvSpPr>
        <p:spPr>
          <a:xfrm>
            <a:off x="7140376" y="135950"/>
            <a:ext cx="1769408" cy="1104900"/>
          </a:xfrm>
          <a:prstGeom prst="cloud">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736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619672" y="620688"/>
            <a:ext cx="5544616" cy="1512168"/>
          </a:xfrm>
          <a:prstGeom prst="cloudCallou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Arial" panose="020B0604020202020204" pitchFamily="34" charset="0"/>
                <a:cs typeface="Arial" panose="020B0604020202020204" pitchFamily="34" charset="0"/>
              </a:rPr>
              <a:t>Dặn dò</a:t>
            </a:r>
          </a:p>
        </p:txBody>
      </p:sp>
      <p:sp>
        <p:nvSpPr>
          <p:cNvPr id="5" name="Rounded Rectangle 4"/>
          <p:cNvSpPr/>
          <p:nvPr/>
        </p:nvSpPr>
        <p:spPr>
          <a:xfrm>
            <a:off x="1259632" y="2420888"/>
            <a:ext cx="7272808" cy="3600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070C0"/>
                </a:solidFill>
                <a:latin typeface="Arial" panose="020B0604020202020204" pitchFamily="34" charset="0"/>
                <a:cs typeface="Arial" panose="020B0604020202020204" pitchFamily="34" charset="0"/>
              </a:rPr>
              <a:t>1/ </a:t>
            </a:r>
            <a:r>
              <a:rPr lang="en-US" sz="2800" dirty="0" smtClean="0">
                <a:solidFill>
                  <a:srgbClr val="0070C0"/>
                </a:solidFill>
                <a:latin typeface="Arial" panose="020B0604020202020204" pitchFamily="34" charset="0"/>
                <a:cs typeface="Arial" panose="020B0604020202020204" pitchFamily="34" charset="0"/>
              </a:rPr>
              <a:t>SOẠN BÀI </a:t>
            </a:r>
            <a:r>
              <a:rPr lang="en-US" sz="2800" dirty="0">
                <a:solidFill>
                  <a:srgbClr val="0070C0"/>
                </a:solidFill>
                <a:latin typeface="Arial" panose="020B0604020202020204" pitchFamily="34" charset="0"/>
                <a:cs typeface="Arial" panose="020B0604020202020204" pitchFamily="34" charset="0"/>
              </a:rPr>
              <a:t>trước </a:t>
            </a:r>
            <a:r>
              <a:rPr lang="en-US" sz="2800" dirty="0" err="1">
                <a:solidFill>
                  <a:srgbClr val="0070C0"/>
                </a:solidFill>
                <a:latin typeface="Arial" panose="020B0604020202020204" pitchFamily="34" charset="0"/>
                <a:cs typeface="Arial" panose="020B0604020202020204" pitchFamily="34" charset="0"/>
              </a:rPr>
              <a:t>bài</a:t>
            </a:r>
            <a:r>
              <a:rPr lang="en-US" sz="2800" dirty="0">
                <a:solidFill>
                  <a:srgbClr val="0070C0"/>
                </a:solidFill>
                <a:latin typeface="Arial" panose="020B0604020202020204" pitchFamily="34" charset="0"/>
                <a:cs typeface="Arial" panose="020B0604020202020204" pitchFamily="34" charset="0"/>
              </a:rPr>
              <a:t> </a:t>
            </a:r>
            <a:r>
              <a:rPr lang="en-US" sz="2800" dirty="0" smtClean="0">
                <a:solidFill>
                  <a:srgbClr val="0070C0"/>
                </a:solidFill>
                <a:latin typeface="Arial" panose="020B0604020202020204" pitchFamily="34" charset="0"/>
                <a:cs typeface="Arial" panose="020B0604020202020204" pitchFamily="34" charset="0"/>
              </a:rPr>
              <a:t>9,10</a:t>
            </a:r>
          </a:p>
          <a:p>
            <a:r>
              <a:rPr lang="en-US" sz="2800" dirty="0" smtClean="0">
                <a:solidFill>
                  <a:srgbClr val="0070C0"/>
                </a:solidFill>
                <a:latin typeface="Arial" panose="020B0604020202020204" pitchFamily="34" charset="0"/>
                <a:cs typeface="Arial" panose="020B0604020202020204" pitchFamily="34" charset="0"/>
              </a:rPr>
              <a:t>2. </a:t>
            </a:r>
            <a:r>
              <a:rPr lang="en-US" sz="2800" dirty="0" err="1" smtClean="0">
                <a:solidFill>
                  <a:srgbClr val="0070C0"/>
                </a:solidFill>
                <a:latin typeface="Arial" panose="020B0604020202020204" pitchFamily="34" charset="0"/>
                <a:cs typeface="Arial" panose="020B0604020202020204" pitchFamily="34" charset="0"/>
              </a:rPr>
              <a:t>Ôn</a:t>
            </a:r>
            <a:r>
              <a:rPr lang="en-US" sz="2800" dirty="0" smtClean="0">
                <a:solidFill>
                  <a:srgbClr val="0070C0"/>
                </a:solidFill>
                <a:latin typeface="Arial" panose="020B0604020202020204" pitchFamily="34" charset="0"/>
                <a:cs typeface="Arial" panose="020B0604020202020204" pitchFamily="34" charset="0"/>
              </a:rPr>
              <a:t> </a:t>
            </a:r>
            <a:r>
              <a:rPr lang="en-US" sz="2800" dirty="0" err="1" smtClean="0">
                <a:solidFill>
                  <a:srgbClr val="0070C0"/>
                </a:solidFill>
                <a:latin typeface="Arial" panose="020B0604020202020204" pitchFamily="34" charset="0"/>
                <a:cs typeface="Arial" panose="020B0604020202020204" pitchFamily="34" charset="0"/>
              </a:rPr>
              <a:t>bài</a:t>
            </a:r>
            <a:r>
              <a:rPr lang="en-US" sz="2800" dirty="0" smtClean="0">
                <a:solidFill>
                  <a:srgbClr val="0070C0"/>
                </a:solidFill>
                <a:latin typeface="Arial" panose="020B0604020202020204" pitchFamily="34" charset="0"/>
                <a:cs typeface="Arial" panose="020B0604020202020204" pitchFamily="34" charset="0"/>
              </a:rPr>
              <a:t> </a:t>
            </a:r>
            <a:r>
              <a:rPr lang="en-US" sz="2800" dirty="0" err="1" smtClean="0">
                <a:solidFill>
                  <a:srgbClr val="0070C0"/>
                </a:solidFill>
                <a:latin typeface="Arial" panose="020B0604020202020204" pitchFamily="34" charset="0"/>
                <a:cs typeface="Arial" panose="020B0604020202020204" pitchFamily="34" charset="0"/>
              </a:rPr>
              <a:t>từ</a:t>
            </a:r>
            <a:r>
              <a:rPr lang="en-US" sz="2800" dirty="0" smtClean="0">
                <a:solidFill>
                  <a:srgbClr val="0070C0"/>
                </a:solidFill>
                <a:latin typeface="Arial" panose="020B0604020202020204" pitchFamily="34" charset="0"/>
                <a:cs typeface="Arial" panose="020B0604020202020204" pitchFamily="34" charset="0"/>
              </a:rPr>
              <a:t> 1 </a:t>
            </a:r>
            <a:r>
              <a:rPr lang="en-US" sz="2800" dirty="0" err="1" smtClean="0">
                <a:solidFill>
                  <a:srgbClr val="0070C0"/>
                </a:solidFill>
                <a:latin typeface="Arial" panose="020B0604020202020204" pitchFamily="34" charset="0"/>
                <a:cs typeface="Arial" panose="020B0604020202020204" pitchFamily="34" charset="0"/>
              </a:rPr>
              <a:t>đến</a:t>
            </a:r>
            <a:r>
              <a:rPr lang="en-US" sz="2800" dirty="0" smtClean="0">
                <a:solidFill>
                  <a:srgbClr val="0070C0"/>
                </a:solidFill>
                <a:latin typeface="Arial" panose="020B0604020202020204" pitchFamily="34" charset="0"/>
                <a:cs typeface="Arial" panose="020B0604020202020204" pitchFamily="34" charset="0"/>
              </a:rPr>
              <a:t> 8</a:t>
            </a:r>
            <a:endParaRPr lang="en-US" sz="2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2909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16632"/>
            <a:ext cx="7704856" cy="523220"/>
          </a:xfrm>
          <a:prstGeom prst="rect">
            <a:avLst/>
          </a:prstGeom>
          <a:noFill/>
        </p:spPr>
        <p:txBody>
          <a:bodyPr wrap="square" rtlCol="0">
            <a:spAutoFit/>
          </a:bodyPr>
          <a:lstStyle/>
          <a:p>
            <a:pPr algn="ctr"/>
            <a:r>
              <a:rPr lang="en-US" sz="2800" b="1" dirty="0">
                <a:solidFill>
                  <a:srgbClr val="FF0000"/>
                </a:solidFill>
                <a:latin typeface="Arial" panose="020B0604020202020204" pitchFamily="34" charset="0"/>
                <a:cs typeface="Arial" panose="020B0604020202020204" pitchFamily="34" charset="0"/>
              </a:rPr>
              <a:t>ÔN TẬP CHỦ ĐỀ 2: </a:t>
            </a:r>
            <a:r>
              <a:rPr lang="en-US" sz="2800" b="1" dirty="0">
                <a:latin typeface="Arial" panose="020B0604020202020204" pitchFamily="34" charset="0"/>
                <a:cs typeface="Arial" panose="020B0604020202020204" pitchFamily="34" charset="0"/>
              </a:rPr>
              <a:t>CÁC THỂ CỦA CHẤT</a:t>
            </a:r>
            <a:endParaRPr lang="en-US" sz="2800" dirty="0">
              <a:latin typeface="Arial" panose="020B0604020202020204" pitchFamily="34" charset="0"/>
              <a:cs typeface="Arial" panose="020B0604020202020204" pitchFamily="34" charset="0"/>
            </a:endParaRPr>
          </a:p>
        </p:txBody>
      </p:sp>
      <p:sp>
        <p:nvSpPr>
          <p:cNvPr id="6" name="Rectangle 5"/>
          <p:cNvSpPr/>
          <p:nvPr/>
        </p:nvSpPr>
        <p:spPr>
          <a:xfrm>
            <a:off x="0" y="1340768"/>
            <a:ext cx="9144000" cy="3024337"/>
          </a:xfrm>
          <a:prstGeom prst="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Arial" panose="020B0604020202020204" pitchFamily="34" charset="0"/>
                <a:cs typeface="Arial" panose="020B0604020202020204" pitchFamily="34" charset="0"/>
              </a:rPr>
              <a:t>1.Hệ </a:t>
            </a:r>
            <a:r>
              <a:rPr lang="en-US" sz="4000" dirty="0" err="1" smtClean="0">
                <a:solidFill>
                  <a:schemeClr val="tx1"/>
                </a:solidFill>
                <a:latin typeface="Arial" panose="020B0604020202020204" pitchFamily="34" charset="0"/>
                <a:cs typeface="Arial" panose="020B0604020202020204" pitchFamily="34" charset="0"/>
              </a:rPr>
              <a:t>thống</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kiến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thức</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1579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ounded Rectangle 101"/>
          <p:cNvSpPr/>
          <p:nvPr/>
        </p:nvSpPr>
        <p:spPr>
          <a:xfrm>
            <a:off x="1348856" y="5596016"/>
            <a:ext cx="6536498" cy="107121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Thế nào là sự sôi?</a:t>
            </a:r>
          </a:p>
        </p:txBody>
      </p:sp>
      <p:sp>
        <p:nvSpPr>
          <p:cNvPr id="101" name="Rounded Rectangle 100"/>
          <p:cNvSpPr/>
          <p:nvPr/>
        </p:nvSpPr>
        <p:spPr>
          <a:xfrm>
            <a:off x="1317155" y="5598150"/>
            <a:ext cx="6536498" cy="107121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Thế nào là sự ngưng tụ?</a:t>
            </a:r>
          </a:p>
        </p:txBody>
      </p:sp>
      <p:sp>
        <p:nvSpPr>
          <p:cNvPr id="99" name="Rounded Rectangle 98"/>
          <p:cNvSpPr/>
          <p:nvPr/>
        </p:nvSpPr>
        <p:spPr>
          <a:xfrm>
            <a:off x="1347870" y="5598150"/>
            <a:ext cx="6536498" cy="107121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Thế nào là sự bay hơi?</a:t>
            </a:r>
          </a:p>
        </p:txBody>
      </p:sp>
      <p:sp>
        <p:nvSpPr>
          <p:cNvPr id="98" name="Rounded Rectangle 97"/>
          <p:cNvSpPr/>
          <p:nvPr/>
        </p:nvSpPr>
        <p:spPr>
          <a:xfrm>
            <a:off x="1347870" y="5582994"/>
            <a:ext cx="6536498" cy="107121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Thế nào là sự đông đặc?</a:t>
            </a:r>
          </a:p>
        </p:txBody>
      </p:sp>
      <p:sp>
        <p:nvSpPr>
          <p:cNvPr id="97" name="Rounded Rectangle 96"/>
          <p:cNvSpPr/>
          <p:nvPr/>
        </p:nvSpPr>
        <p:spPr>
          <a:xfrm>
            <a:off x="1347870" y="5581186"/>
            <a:ext cx="6536498" cy="107121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Thế nào là sự nóng chảy?</a:t>
            </a:r>
          </a:p>
        </p:txBody>
      </p:sp>
      <p:sp>
        <p:nvSpPr>
          <p:cNvPr id="96" name="Rounded Rectangle 95"/>
          <p:cNvSpPr/>
          <p:nvPr/>
        </p:nvSpPr>
        <p:spPr>
          <a:xfrm>
            <a:off x="1361556" y="5582994"/>
            <a:ext cx="6536498" cy="107121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Chất tồn tại ở các thể cơ bản nào?</a:t>
            </a:r>
          </a:p>
        </p:txBody>
      </p:sp>
      <p:sp>
        <p:nvSpPr>
          <p:cNvPr id="95" name="Rounded Rectangle 94"/>
          <p:cNvSpPr/>
          <p:nvPr/>
        </p:nvSpPr>
        <p:spPr>
          <a:xfrm>
            <a:off x="1347870" y="5571018"/>
            <a:ext cx="6536498" cy="107121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Em hãy nêu những tính chất của chất.</a:t>
            </a:r>
          </a:p>
        </p:txBody>
      </p:sp>
      <p:sp>
        <p:nvSpPr>
          <p:cNvPr id="94" name="Rounded Rectangle 93"/>
          <p:cNvSpPr/>
          <p:nvPr/>
        </p:nvSpPr>
        <p:spPr>
          <a:xfrm>
            <a:off x="1347870" y="5571018"/>
            <a:ext cx="6536498" cy="107121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Em hãy cho biết sự đa dạng của chất.</a:t>
            </a:r>
          </a:p>
        </p:txBody>
      </p:sp>
      <p:sp>
        <p:nvSpPr>
          <p:cNvPr id="4" name="TextBox 3"/>
          <p:cNvSpPr txBox="1"/>
          <p:nvPr/>
        </p:nvSpPr>
        <p:spPr>
          <a:xfrm>
            <a:off x="2942450" y="684714"/>
            <a:ext cx="2304256"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1/ Lí thuyết</a:t>
            </a:r>
          </a:p>
        </p:txBody>
      </p:sp>
      <p:sp>
        <p:nvSpPr>
          <p:cNvPr id="5" name="TextBox 4"/>
          <p:cNvSpPr txBox="1"/>
          <p:nvPr/>
        </p:nvSpPr>
        <p:spPr>
          <a:xfrm>
            <a:off x="611560" y="116632"/>
            <a:ext cx="7704856" cy="523220"/>
          </a:xfrm>
          <a:prstGeom prst="rect">
            <a:avLst/>
          </a:prstGeom>
          <a:noFill/>
        </p:spPr>
        <p:txBody>
          <a:bodyPr wrap="square" rtlCol="0">
            <a:spAutoFit/>
          </a:bodyPr>
          <a:lstStyle/>
          <a:p>
            <a:pPr algn="ctr"/>
            <a:r>
              <a:rPr lang="en-US" sz="2800" b="1" dirty="0">
                <a:solidFill>
                  <a:srgbClr val="FF0000"/>
                </a:solidFill>
                <a:latin typeface="Arial" panose="020B0604020202020204" pitchFamily="34" charset="0"/>
                <a:cs typeface="Arial" panose="020B0604020202020204" pitchFamily="34" charset="0"/>
              </a:rPr>
              <a:t>ÔN TẬP CHỦ ĐỀ 2: </a:t>
            </a:r>
            <a:r>
              <a:rPr lang="en-US" sz="2800" b="1" dirty="0">
                <a:latin typeface="Arial" panose="020B0604020202020204" pitchFamily="34" charset="0"/>
                <a:cs typeface="Arial" panose="020B0604020202020204" pitchFamily="34" charset="0"/>
              </a:rPr>
              <a:t>CÁC THỂ CỦA CHẤT</a:t>
            </a:r>
            <a:endParaRPr lang="en-US" sz="2800" dirty="0">
              <a:latin typeface="Arial" panose="020B0604020202020204" pitchFamily="34" charset="0"/>
              <a:cs typeface="Arial" panose="020B0604020202020204" pitchFamily="34" charset="0"/>
            </a:endParaRPr>
          </a:p>
        </p:txBody>
      </p:sp>
      <p:sp>
        <p:nvSpPr>
          <p:cNvPr id="7" name="Oval 6"/>
          <p:cNvSpPr/>
          <p:nvPr/>
        </p:nvSpPr>
        <p:spPr>
          <a:xfrm>
            <a:off x="3592618" y="1522388"/>
            <a:ext cx="1368152" cy="1368152"/>
          </a:xfrm>
          <a:prstGeom prst="ellipse">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latin typeface="Arial" panose="020B0604020202020204" pitchFamily="34" charset="0"/>
                <a:cs typeface="Arial" panose="020B0604020202020204" pitchFamily="34" charset="0"/>
              </a:rPr>
              <a:t>CHẤT</a:t>
            </a:r>
          </a:p>
        </p:txBody>
      </p:sp>
      <p:cxnSp>
        <p:nvCxnSpPr>
          <p:cNvPr id="9" name="Straight Arrow Connector 8"/>
          <p:cNvCxnSpPr>
            <a:stCxn id="7" idx="6"/>
          </p:cNvCxnSpPr>
          <p:nvPr/>
        </p:nvCxnSpPr>
        <p:spPr>
          <a:xfrm>
            <a:off x="4960770" y="2206464"/>
            <a:ext cx="571872" cy="106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012362" y="2206464"/>
            <a:ext cx="580256" cy="106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276694" y="2890540"/>
            <a:ext cx="0"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154183" y="1678557"/>
            <a:ext cx="983573" cy="1153892"/>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SỰ </a:t>
            </a:r>
          </a:p>
          <a:p>
            <a:pPr algn="ctr"/>
            <a:r>
              <a:rPr lang="en-US" dirty="0">
                <a:solidFill>
                  <a:schemeClr val="tx1"/>
                </a:solidFill>
                <a:latin typeface="Arial" panose="020B0604020202020204" pitchFamily="34" charset="0"/>
                <a:cs typeface="Arial" panose="020B0604020202020204" pitchFamily="34" charset="0"/>
              </a:rPr>
              <a:t>ĐA DẠNG</a:t>
            </a:r>
          </a:p>
        </p:txBody>
      </p:sp>
      <p:sp>
        <p:nvSpPr>
          <p:cNvPr id="13" name="Rectangle 12"/>
          <p:cNvSpPr/>
          <p:nvPr/>
        </p:nvSpPr>
        <p:spPr>
          <a:xfrm>
            <a:off x="7380312" y="946324"/>
            <a:ext cx="1440160" cy="504056"/>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VẬT THỂ TỰ NHIÊN</a:t>
            </a:r>
          </a:p>
        </p:txBody>
      </p:sp>
      <p:sp>
        <p:nvSpPr>
          <p:cNvPr id="15" name="Rectangle 14"/>
          <p:cNvSpPr/>
          <p:nvPr/>
        </p:nvSpPr>
        <p:spPr>
          <a:xfrm>
            <a:off x="7380312" y="1649284"/>
            <a:ext cx="1440160" cy="504056"/>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VẬT THỂ NHÂN TẠO</a:t>
            </a:r>
          </a:p>
        </p:txBody>
      </p:sp>
      <p:sp>
        <p:nvSpPr>
          <p:cNvPr id="16" name="Rectangle 15"/>
          <p:cNvSpPr/>
          <p:nvPr/>
        </p:nvSpPr>
        <p:spPr>
          <a:xfrm>
            <a:off x="7380312" y="2352244"/>
            <a:ext cx="1440160" cy="504056"/>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VẬT THỂ VÔ SINH</a:t>
            </a:r>
          </a:p>
        </p:txBody>
      </p:sp>
      <p:sp>
        <p:nvSpPr>
          <p:cNvPr id="17" name="Rectangle 16"/>
          <p:cNvSpPr/>
          <p:nvPr/>
        </p:nvSpPr>
        <p:spPr>
          <a:xfrm>
            <a:off x="7380312" y="3055204"/>
            <a:ext cx="1440160" cy="504056"/>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VẬT THỂ HỮU SINH</a:t>
            </a:r>
          </a:p>
        </p:txBody>
      </p:sp>
      <p:cxnSp>
        <p:nvCxnSpPr>
          <p:cNvPr id="19" name="Straight Arrow Connector 18"/>
          <p:cNvCxnSpPr>
            <a:stCxn id="12" idx="3"/>
            <a:endCxn id="13" idx="1"/>
          </p:cNvCxnSpPr>
          <p:nvPr/>
        </p:nvCxnSpPr>
        <p:spPr>
          <a:xfrm flipV="1">
            <a:off x="6137756" y="1198352"/>
            <a:ext cx="1242556" cy="105715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3"/>
            <a:endCxn id="17" idx="1"/>
          </p:cNvCxnSpPr>
          <p:nvPr/>
        </p:nvCxnSpPr>
        <p:spPr>
          <a:xfrm>
            <a:off x="6137756" y="2255503"/>
            <a:ext cx="1242556" cy="10517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a:endCxn id="15" idx="1"/>
          </p:cNvCxnSpPr>
          <p:nvPr/>
        </p:nvCxnSpPr>
        <p:spPr>
          <a:xfrm flipV="1">
            <a:off x="6137756" y="1901312"/>
            <a:ext cx="1242556" cy="3541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3"/>
            <a:endCxn id="16" idx="1"/>
          </p:cNvCxnSpPr>
          <p:nvPr/>
        </p:nvCxnSpPr>
        <p:spPr>
          <a:xfrm>
            <a:off x="6137756" y="2255503"/>
            <a:ext cx="1242556" cy="34876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150362" y="1645196"/>
            <a:ext cx="895908" cy="1152128"/>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CÁC TÍNH CHẤT</a:t>
            </a:r>
          </a:p>
        </p:txBody>
      </p:sp>
      <p:sp>
        <p:nvSpPr>
          <p:cNvPr id="32" name="Rectangle 31"/>
          <p:cNvSpPr/>
          <p:nvPr/>
        </p:nvSpPr>
        <p:spPr>
          <a:xfrm>
            <a:off x="564090" y="2473928"/>
            <a:ext cx="934008" cy="1181472"/>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TÍNH CHẤT VẬT LÍ</a:t>
            </a:r>
          </a:p>
        </p:txBody>
      </p:sp>
      <p:sp>
        <p:nvSpPr>
          <p:cNvPr id="33" name="Rectangle 32"/>
          <p:cNvSpPr/>
          <p:nvPr/>
        </p:nvSpPr>
        <p:spPr>
          <a:xfrm>
            <a:off x="564090" y="921668"/>
            <a:ext cx="934008" cy="1181472"/>
          </a:xfrm>
          <a:prstGeom prst="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TÍNH CHẤT HÓA HỌC</a:t>
            </a:r>
          </a:p>
        </p:txBody>
      </p:sp>
      <p:sp>
        <p:nvSpPr>
          <p:cNvPr id="34" name="Rectangle 33"/>
          <p:cNvSpPr/>
          <p:nvPr/>
        </p:nvSpPr>
        <p:spPr>
          <a:xfrm>
            <a:off x="3012362" y="3405200"/>
            <a:ext cx="2509924" cy="493452"/>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CÁC THỂ CỦA CHẤT</a:t>
            </a:r>
          </a:p>
        </p:txBody>
      </p:sp>
      <p:sp>
        <p:nvSpPr>
          <p:cNvPr id="36" name="Rectangle 35"/>
          <p:cNvSpPr/>
          <p:nvPr/>
        </p:nvSpPr>
        <p:spPr>
          <a:xfrm>
            <a:off x="1101882" y="4852546"/>
            <a:ext cx="816626" cy="648072"/>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RẮN</a:t>
            </a:r>
          </a:p>
        </p:txBody>
      </p:sp>
      <p:sp>
        <p:nvSpPr>
          <p:cNvPr id="39" name="Rectangle 38"/>
          <p:cNvSpPr/>
          <p:nvPr/>
        </p:nvSpPr>
        <p:spPr>
          <a:xfrm>
            <a:off x="6631702" y="4866114"/>
            <a:ext cx="964634" cy="648072"/>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KHÍ/HƠI</a:t>
            </a:r>
          </a:p>
        </p:txBody>
      </p:sp>
      <p:sp>
        <p:nvSpPr>
          <p:cNvPr id="40" name="Rectangle 39"/>
          <p:cNvSpPr/>
          <p:nvPr/>
        </p:nvSpPr>
        <p:spPr>
          <a:xfrm>
            <a:off x="3857298" y="4852546"/>
            <a:ext cx="816626" cy="648072"/>
          </a:xfrm>
          <a:prstGeom prst="rect">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LỎNG</a:t>
            </a:r>
          </a:p>
        </p:txBody>
      </p:sp>
      <p:cxnSp>
        <p:nvCxnSpPr>
          <p:cNvPr id="64" name="Straight Arrow Connector 63"/>
          <p:cNvCxnSpPr>
            <a:stCxn id="34" idx="2"/>
            <a:endCxn id="36" idx="0"/>
          </p:cNvCxnSpPr>
          <p:nvPr/>
        </p:nvCxnSpPr>
        <p:spPr>
          <a:xfrm flipH="1">
            <a:off x="1510195" y="3898652"/>
            <a:ext cx="2757129" cy="9538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4" idx="2"/>
            <a:endCxn id="39" idx="0"/>
          </p:cNvCxnSpPr>
          <p:nvPr/>
        </p:nvCxnSpPr>
        <p:spPr>
          <a:xfrm>
            <a:off x="4267324" y="3898652"/>
            <a:ext cx="2846695" cy="96746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4267324" y="3911904"/>
            <a:ext cx="0" cy="92836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1918508" y="5047610"/>
            <a:ext cx="1938790" cy="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1899396" y="5301610"/>
            <a:ext cx="193879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90816" y="5027642"/>
            <a:ext cx="1938790" cy="0"/>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4660238" y="5281642"/>
            <a:ext cx="1971464"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970766" y="5229200"/>
            <a:ext cx="1391887" cy="338554"/>
          </a:xfrm>
          <a:prstGeom prst="rect">
            <a:avLst/>
          </a:prstGeom>
          <a:noFill/>
        </p:spPr>
        <p:txBody>
          <a:bodyPr wrap="square" rtlCol="0">
            <a:spAutoFit/>
          </a:bodyPr>
          <a:lstStyle/>
          <a:p>
            <a:r>
              <a:rPr lang="en-US" sz="1600" dirty="0">
                <a:solidFill>
                  <a:srgbClr val="C00000"/>
                </a:solidFill>
                <a:latin typeface="Arial" panose="020B0604020202020204" pitchFamily="34" charset="0"/>
                <a:cs typeface="Arial" panose="020B0604020202020204" pitchFamily="34" charset="0"/>
              </a:rPr>
              <a:t>Sự ngưng tụ</a:t>
            </a:r>
          </a:p>
        </p:txBody>
      </p:sp>
      <p:sp>
        <p:nvSpPr>
          <p:cNvPr id="79" name="TextBox 78"/>
          <p:cNvSpPr txBox="1"/>
          <p:nvPr/>
        </p:nvSpPr>
        <p:spPr>
          <a:xfrm>
            <a:off x="2120861" y="5257462"/>
            <a:ext cx="1471757"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 Sự đông đặc</a:t>
            </a:r>
          </a:p>
        </p:txBody>
      </p:sp>
      <p:sp>
        <p:nvSpPr>
          <p:cNvPr id="80" name="TextBox 79"/>
          <p:cNvSpPr txBox="1"/>
          <p:nvPr/>
        </p:nvSpPr>
        <p:spPr>
          <a:xfrm>
            <a:off x="5000055" y="4712226"/>
            <a:ext cx="1247871" cy="338554"/>
          </a:xfrm>
          <a:prstGeom prst="rect">
            <a:avLst/>
          </a:prstGeom>
          <a:noFill/>
        </p:spPr>
        <p:txBody>
          <a:bodyPr wrap="square" rtlCol="0">
            <a:spAutoFit/>
          </a:bodyPr>
          <a:lstStyle/>
          <a:p>
            <a:r>
              <a:rPr lang="en-US" sz="1600" dirty="0">
                <a:solidFill>
                  <a:srgbClr val="7030A0"/>
                </a:solidFill>
                <a:latin typeface="Arial" panose="020B0604020202020204" pitchFamily="34" charset="0"/>
                <a:cs typeface="Arial" panose="020B0604020202020204" pitchFamily="34" charset="0"/>
              </a:rPr>
              <a:t>Sự bay hơi </a:t>
            </a:r>
          </a:p>
        </p:txBody>
      </p:sp>
      <p:sp>
        <p:nvSpPr>
          <p:cNvPr id="81" name="TextBox 80"/>
          <p:cNvSpPr txBox="1"/>
          <p:nvPr/>
        </p:nvSpPr>
        <p:spPr>
          <a:xfrm>
            <a:off x="2160331" y="4627230"/>
            <a:ext cx="1665155" cy="338554"/>
          </a:xfrm>
          <a:prstGeom prst="rect">
            <a:avLst/>
          </a:prstGeom>
          <a:noFill/>
        </p:spPr>
        <p:txBody>
          <a:bodyPr wrap="square" rtlCol="0">
            <a:spAutoFit/>
          </a:bodyPr>
          <a:lstStyle/>
          <a:p>
            <a:r>
              <a:rPr lang="en-US" sz="1600" dirty="0">
                <a:solidFill>
                  <a:srgbClr val="00B050"/>
                </a:solidFill>
                <a:latin typeface="Arial" panose="020B0604020202020204" pitchFamily="34" charset="0"/>
                <a:cs typeface="Arial" panose="020B0604020202020204" pitchFamily="34" charset="0"/>
              </a:rPr>
              <a:t> Sự nóng chảy</a:t>
            </a:r>
          </a:p>
        </p:txBody>
      </p:sp>
      <p:cxnSp>
        <p:nvCxnSpPr>
          <p:cNvPr id="83" name="Straight Arrow Connector 82"/>
          <p:cNvCxnSpPr>
            <a:stCxn id="24" idx="1"/>
            <a:endCxn id="33" idx="3"/>
          </p:cNvCxnSpPr>
          <p:nvPr/>
        </p:nvCxnSpPr>
        <p:spPr>
          <a:xfrm flipH="1" flipV="1">
            <a:off x="1498098" y="1512404"/>
            <a:ext cx="652264" cy="70885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1498098" y="2170460"/>
            <a:ext cx="664964" cy="84340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5004048" y="4496202"/>
            <a:ext cx="1247871" cy="338554"/>
          </a:xfrm>
          <a:prstGeom prst="rect">
            <a:avLst/>
          </a:prstGeom>
          <a:noFill/>
        </p:spPr>
        <p:txBody>
          <a:bodyPr wrap="square" rtlCol="0">
            <a:spAutoFit/>
          </a:bodyPr>
          <a:lstStyle/>
          <a:p>
            <a:pPr algn="ctr"/>
            <a:r>
              <a:rPr lang="en-US" sz="1600" dirty="0">
                <a:solidFill>
                  <a:srgbClr val="7030A0"/>
                </a:solidFill>
                <a:latin typeface="Arial" panose="020B0604020202020204" pitchFamily="34" charset="0"/>
                <a:cs typeface="Arial" panose="020B0604020202020204" pitchFamily="34" charset="0"/>
              </a:rPr>
              <a:t>(Sự sôi) </a:t>
            </a:r>
          </a:p>
        </p:txBody>
      </p:sp>
    </p:spTree>
    <p:extLst>
      <p:ext uri="{BB962C8B-B14F-4D97-AF65-F5344CB8AC3E}">
        <p14:creationId xmlns:p14="http://schemas.microsoft.com/office/powerpoint/2010/main" val="110914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9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500"/>
                                        <p:tgtEl>
                                          <p:spTgt spid="9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95"/>
                                        </p:tgtEl>
                                      </p:cBhvr>
                                    </p:animEffect>
                                    <p:set>
                                      <p:cBhvr>
                                        <p:cTn id="50" dur="1" fill="hold">
                                          <p:stCondLst>
                                            <p:cond delay="499"/>
                                          </p:stCondLst>
                                        </p:cTn>
                                        <p:tgtEl>
                                          <p:spTgt spid="9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500"/>
                                        <p:tgtEl>
                                          <p:spTgt spid="83"/>
                                        </p:tgtEl>
                                      </p:cBhvr>
                                    </p:animEffect>
                                  </p:childTnLst>
                                </p:cTn>
                              </p:par>
                              <p:par>
                                <p:cTn id="54" presetID="10" presetClass="entr" presetSubtype="0" fill="hold" nodeType="with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fade">
                                      <p:cBhvr>
                                        <p:cTn id="56" dur="500"/>
                                        <p:tgtEl>
                                          <p:spTgt spid="8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9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96"/>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97"/>
                                        </p:tgtEl>
                                        <p:attrNameLst>
                                          <p:attrName>style.visibility</p:attrName>
                                        </p:attrNameLst>
                                      </p:cBhvr>
                                      <p:to>
                                        <p:strVal val="visible"/>
                                      </p:to>
                                    </p:set>
                                    <p:animEffect transition="in" filter="barn(inVertical)">
                                      <p:cBhvr>
                                        <p:cTn id="93" dur="500"/>
                                        <p:tgtEl>
                                          <p:spTgt spid="9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1" nodeType="clickEffect">
                                  <p:stCondLst>
                                    <p:cond delay="0"/>
                                  </p:stCondLst>
                                  <p:childTnLst>
                                    <p:animEffect transition="out" filter="fade">
                                      <p:cBhvr>
                                        <p:cTn id="97" dur="500"/>
                                        <p:tgtEl>
                                          <p:spTgt spid="97"/>
                                        </p:tgtEl>
                                      </p:cBhvr>
                                    </p:animEffect>
                                    <p:set>
                                      <p:cBhvr>
                                        <p:cTn id="98" dur="1" fill="hold">
                                          <p:stCondLst>
                                            <p:cond delay="499"/>
                                          </p:stCondLst>
                                        </p:cTn>
                                        <p:tgtEl>
                                          <p:spTgt spid="97"/>
                                        </p:tgtEl>
                                        <p:attrNameLst>
                                          <p:attrName>style.visibility</p:attrName>
                                        </p:attrNameLst>
                                      </p:cBhvr>
                                      <p:to>
                                        <p:strVal val="hidden"/>
                                      </p:to>
                                    </p:set>
                                  </p:childTnLst>
                                </p:cTn>
                              </p:par>
                              <p:par>
                                <p:cTn id="99" presetID="42" presetClass="entr" presetSubtype="0" fill="hold" nodeType="with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fade">
                                      <p:cBhvr>
                                        <p:cTn id="101" dur="1000"/>
                                        <p:tgtEl>
                                          <p:spTgt spid="73"/>
                                        </p:tgtEl>
                                      </p:cBhvr>
                                    </p:animEffect>
                                    <p:anim calcmode="lin" valueType="num">
                                      <p:cBhvr>
                                        <p:cTn id="102" dur="1000" fill="hold"/>
                                        <p:tgtEl>
                                          <p:spTgt spid="73"/>
                                        </p:tgtEl>
                                        <p:attrNameLst>
                                          <p:attrName>ppt_x</p:attrName>
                                        </p:attrNameLst>
                                      </p:cBhvr>
                                      <p:tavLst>
                                        <p:tav tm="0">
                                          <p:val>
                                            <p:strVal val="#ppt_x"/>
                                          </p:val>
                                        </p:tav>
                                        <p:tav tm="100000">
                                          <p:val>
                                            <p:strVal val="#ppt_x"/>
                                          </p:val>
                                        </p:tav>
                                      </p:tavLst>
                                    </p:anim>
                                    <p:anim calcmode="lin" valueType="num">
                                      <p:cBhvr>
                                        <p:cTn id="103" dur="1000" fill="hold"/>
                                        <p:tgtEl>
                                          <p:spTgt spid="7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81"/>
                                        </p:tgtEl>
                                        <p:attrNameLst>
                                          <p:attrName>style.visibility</p:attrName>
                                        </p:attrNameLst>
                                      </p:cBhvr>
                                      <p:to>
                                        <p:strVal val="visible"/>
                                      </p:to>
                                    </p:set>
                                    <p:animEffect transition="in" filter="fade">
                                      <p:cBhvr>
                                        <p:cTn id="106" dur="1000"/>
                                        <p:tgtEl>
                                          <p:spTgt spid="81"/>
                                        </p:tgtEl>
                                      </p:cBhvr>
                                    </p:animEffect>
                                    <p:anim calcmode="lin" valueType="num">
                                      <p:cBhvr>
                                        <p:cTn id="107" dur="1000" fill="hold"/>
                                        <p:tgtEl>
                                          <p:spTgt spid="81"/>
                                        </p:tgtEl>
                                        <p:attrNameLst>
                                          <p:attrName>ppt_x</p:attrName>
                                        </p:attrNameLst>
                                      </p:cBhvr>
                                      <p:tavLst>
                                        <p:tav tm="0">
                                          <p:val>
                                            <p:strVal val="#ppt_x"/>
                                          </p:val>
                                        </p:tav>
                                        <p:tav tm="100000">
                                          <p:val>
                                            <p:strVal val="#ppt_x"/>
                                          </p:val>
                                        </p:tav>
                                      </p:tavLst>
                                    </p:anim>
                                    <p:anim calcmode="lin" valueType="num">
                                      <p:cBhvr>
                                        <p:cTn id="108"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9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1" nodeType="clickEffect">
                                  <p:stCondLst>
                                    <p:cond delay="0"/>
                                  </p:stCondLst>
                                  <p:childTnLst>
                                    <p:animEffect transition="out" filter="fade">
                                      <p:cBhvr>
                                        <p:cTn id="116" dur="500"/>
                                        <p:tgtEl>
                                          <p:spTgt spid="98"/>
                                        </p:tgtEl>
                                      </p:cBhvr>
                                    </p:animEffect>
                                    <p:set>
                                      <p:cBhvr>
                                        <p:cTn id="117" dur="1" fill="hold">
                                          <p:stCondLst>
                                            <p:cond delay="499"/>
                                          </p:stCondLst>
                                        </p:cTn>
                                        <p:tgtEl>
                                          <p:spTgt spid="98"/>
                                        </p:tgtEl>
                                        <p:attrNameLst>
                                          <p:attrName>style.visibility</p:attrName>
                                        </p:attrNameLst>
                                      </p:cBhvr>
                                      <p:to>
                                        <p:strVal val="hidden"/>
                                      </p:to>
                                    </p:set>
                                  </p:childTnLst>
                                </p:cTn>
                              </p:par>
                              <p:par>
                                <p:cTn id="118" presetID="2" presetClass="entr" presetSubtype="4"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79"/>
                                        </p:tgtEl>
                                        <p:attrNameLst>
                                          <p:attrName>style.visibility</p:attrName>
                                        </p:attrNameLst>
                                      </p:cBhvr>
                                      <p:to>
                                        <p:strVal val="visible"/>
                                      </p:to>
                                    </p:set>
                                    <p:anim calcmode="lin" valueType="num">
                                      <p:cBhvr additive="base">
                                        <p:cTn id="124" dur="500" fill="hold"/>
                                        <p:tgtEl>
                                          <p:spTgt spid="79"/>
                                        </p:tgtEl>
                                        <p:attrNameLst>
                                          <p:attrName>ppt_x</p:attrName>
                                        </p:attrNameLst>
                                      </p:cBhvr>
                                      <p:tavLst>
                                        <p:tav tm="0">
                                          <p:val>
                                            <p:strVal val="#ppt_x"/>
                                          </p:val>
                                        </p:tav>
                                        <p:tav tm="100000">
                                          <p:val>
                                            <p:strVal val="#ppt_x"/>
                                          </p:val>
                                        </p:tav>
                                      </p:tavLst>
                                    </p:anim>
                                    <p:anim calcmode="lin" valueType="num">
                                      <p:cBhvr additive="base">
                                        <p:cTn id="125"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99"/>
                                        </p:tgtEl>
                                        <p:attrNameLst>
                                          <p:attrName>style.visibility</p:attrName>
                                        </p:attrNameLst>
                                      </p:cBhvr>
                                      <p:to>
                                        <p:strVal val="visible"/>
                                      </p:to>
                                    </p:set>
                                    <p:animEffect transition="in" filter="fade">
                                      <p:cBhvr>
                                        <p:cTn id="130" dur="500"/>
                                        <p:tgtEl>
                                          <p:spTgt spid="99"/>
                                        </p:tgtEl>
                                      </p:cBhvr>
                                    </p:animEffec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99"/>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8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500"/>
                                        <p:tgtEl>
                                          <p:spTgt spid="101"/>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1" nodeType="clickEffect">
                                  <p:stCondLst>
                                    <p:cond delay="0"/>
                                  </p:stCondLst>
                                  <p:childTnLst>
                                    <p:animEffect transition="out" filter="fade">
                                      <p:cBhvr>
                                        <p:cTn id="147" dur="500"/>
                                        <p:tgtEl>
                                          <p:spTgt spid="101"/>
                                        </p:tgtEl>
                                      </p:cBhvr>
                                    </p:animEffect>
                                    <p:set>
                                      <p:cBhvr>
                                        <p:cTn id="148" dur="1" fill="hold">
                                          <p:stCondLst>
                                            <p:cond delay="499"/>
                                          </p:stCondLst>
                                        </p:cTn>
                                        <p:tgtEl>
                                          <p:spTgt spid="101"/>
                                        </p:tgtEl>
                                        <p:attrNameLst>
                                          <p:attrName>style.visibility</p:attrName>
                                        </p:attrNameLst>
                                      </p:cBhvr>
                                      <p:to>
                                        <p:strVal val="hidden"/>
                                      </p:to>
                                    </p:set>
                                  </p:childTnLst>
                                </p:cTn>
                              </p:par>
                              <p:par>
                                <p:cTn id="149" presetID="2" presetClass="entr" presetSubtype="4" fill="hold" grpId="0" nodeType="withEffect">
                                  <p:stCondLst>
                                    <p:cond delay="0"/>
                                  </p:stCondLst>
                                  <p:childTnLst>
                                    <p:set>
                                      <p:cBhvr>
                                        <p:cTn id="150" dur="1" fill="hold">
                                          <p:stCondLst>
                                            <p:cond delay="0"/>
                                          </p:stCondLst>
                                        </p:cTn>
                                        <p:tgtEl>
                                          <p:spTgt spid="78"/>
                                        </p:tgtEl>
                                        <p:attrNameLst>
                                          <p:attrName>style.visibility</p:attrName>
                                        </p:attrNameLst>
                                      </p:cBhvr>
                                      <p:to>
                                        <p:strVal val="visible"/>
                                      </p:to>
                                    </p:set>
                                    <p:anim calcmode="lin" valueType="num">
                                      <p:cBhvr additive="base">
                                        <p:cTn id="151" dur="500" fill="hold"/>
                                        <p:tgtEl>
                                          <p:spTgt spid="78"/>
                                        </p:tgtEl>
                                        <p:attrNameLst>
                                          <p:attrName>ppt_x</p:attrName>
                                        </p:attrNameLst>
                                      </p:cBhvr>
                                      <p:tavLst>
                                        <p:tav tm="0">
                                          <p:val>
                                            <p:strVal val="#ppt_x"/>
                                          </p:val>
                                        </p:tav>
                                        <p:tav tm="100000">
                                          <p:val>
                                            <p:strVal val="#ppt_x"/>
                                          </p:val>
                                        </p:tav>
                                      </p:tavLst>
                                    </p:anim>
                                    <p:anim calcmode="lin" valueType="num">
                                      <p:cBhvr additive="base">
                                        <p:cTn id="152" dur="500" fill="hold"/>
                                        <p:tgtEl>
                                          <p:spTgt spid="78"/>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76"/>
                                        </p:tgtEl>
                                        <p:attrNameLst>
                                          <p:attrName>style.visibility</p:attrName>
                                        </p:attrNameLst>
                                      </p:cBhvr>
                                      <p:to>
                                        <p:strVal val="visible"/>
                                      </p:to>
                                    </p:set>
                                    <p:anim calcmode="lin" valueType="num">
                                      <p:cBhvr additive="base">
                                        <p:cTn id="155" dur="500" fill="hold"/>
                                        <p:tgtEl>
                                          <p:spTgt spid="76"/>
                                        </p:tgtEl>
                                        <p:attrNameLst>
                                          <p:attrName>ppt_x</p:attrName>
                                        </p:attrNameLst>
                                      </p:cBhvr>
                                      <p:tavLst>
                                        <p:tav tm="0">
                                          <p:val>
                                            <p:strVal val="#ppt_x"/>
                                          </p:val>
                                        </p:tav>
                                        <p:tav tm="100000">
                                          <p:val>
                                            <p:strVal val="#ppt_x"/>
                                          </p:val>
                                        </p:tav>
                                      </p:tavLst>
                                    </p:anim>
                                    <p:anim calcmode="lin" valueType="num">
                                      <p:cBhvr additive="base">
                                        <p:cTn id="156"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02"/>
                                        </p:tgtEl>
                                        <p:attrNameLst>
                                          <p:attrName>style.visibility</p:attrName>
                                        </p:attrNameLst>
                                      </p:cBhvr>
                                      <p:to>
                                        <p:strVal val="visible"/>
                                      </p:to>
                                    </p:set>
                                    <p:animEffect transition="in" filter="fade">
                                      <p:cBhvr>
                                        <p:cTn id="161" dur="500"/>
                                        <p:tgtEl>
                                          <p:spTgt spid="102"/>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grpId="1" nodeType="clickEffect">
                                  <p:stCondLst>
                                    <p:cond delay="0"/>
                                  </p:stCondLst>
                                  <p:childTnLst>
                                    <p:animEffect transition="out" filter="fade">
                                      <p:cBhvr>
                                        <p:cTn id="165" dur="500"/>
                                        <p:tgtEl>
                                          <p:spTgt spid="102"/>
                                        </p:tgtEl>
                                      </p:cBhvr>
                                    </p:animEffect>
                                    <p:set>
                                      <p:cBhvr>
                                        <p:cTn id="166" dur="1" fill="hold">
                                          <p:stCondLst>
                                            <p:cond delay="499"/>
                                          </p:stCondLst>
                                        </p:cTn>
                                        <p:tgtEl>
                                          <p:spTgt spid="102"/>
                                        </p:tgtEl>
                                        <p:attrNameLst>
                                          <p:attrName>style.visibility</p:attrName>
                                        </p:attrNameLst>
                                      </p:cBhvr>
                                      <p:to>
                                        <p:strVal val="hidden"/>
                                      </p:to>
                                    </p:set>
                                  </p:childTnLst>
                                </p:cTn>
                              </p:par>
                              <p:par>
                                <p:cTn id="167" presetID="1" presetClass="entr" presetSubtype="0" fill="hold" grpId="0" nodeType="withEffect">
                                  <p:stCondLst>
                                    <p:cond delay="0"/>
                                  </p:stCondLst>
                                  <p:childTnLst>
                                    <p:set>
                                      <p:cBhvr>
                                        <p:cTn id="16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2" grpId="1" animBg="1"/>
      <p:bldP spid="101" grpId="0" animBg="1"/>
      <p:bldP spid="101" grpId="1" animBg="1"/>
      <p:bldP spid="99" grpId="0" animBg="1"/>
      <p:bldP spid="99" grpId="1" animBg="1"/>
      <p:bldP spid="98" grpId="0" animBg="1"/>
      <p:bldP spid="98" grpId="1" animBg="1"/>
      <p:bldP spid="97" grpId="0" animBg="1"/>
      <p:bldP spid="97" grpId="1" animBg="1"/>
      <p:bldP spid="96" grpId="0" animBg="1"/>
      <p:bldP spid="96" grpId="1" animBg="1"/>
      <p:bldP spid="95" grpId="0" animBg="1"/>
      <p:bldP spid="95" grpId="1" animBg="1"/>
      <p:bldP spid="94" grpId="0" animBg="1"/>
      <p:bldP spid="94" grpId="1" animBg="1"/>
      <p:bldP spid="12" grpId="0" animBg="1"/>
      <p:bldP spid="13" grpId="0" animBg="1"/>
      <p:bldP spid="15" grpId="0" animBg="1"/>
      <p:bldP spid="16" grpId="0" animBg="1"/>
      <p:bldP spid="17" grpId="0" animBg="1"/>
      <p:bldP spid="24" grpId="0" animBg="1"/>
      <p:bldP spid="32" grpId="0" animBg="1"/>
      <p:bldP spid="33" grpId="0" animBg="1"/>
      <p:bldP spid="34" grpId="0" animBg="1"/>
      <p:bldP spid="36" grpId="0" animBg="1"/>
      <p:bldP spid="39" grpId="0" animBg="1"/>
      <p:bldP spid="40" grpId="0" animBg="1"/>
      <p:bldP spid="78" grpId="0"/>
      <p:bldP spid="79" grpId="0"/>
      <p:bldP spid="80" grpId="0"/>
      <p:bldP spid="81" grpId="0"/>
      <p:bldP spid="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cstate="print"/>
          <a:srcRect l="29894" t="14145" r="30051" b="16448"/>
          <a:stretch>
            <a:fillRect/>
          </a:stretch>
        </p:blipFill>
        <p:spPr bwMode="auto">
          <a:xfrm>
            <a:off x="395536" y="345757"/>
            <a:ext cx="8424936" cy="6395611"/>
          </a:xfrm>
          <a:prstGeom prst="rect">
            <a:avLst/>
          </a:prstGeom>
          <a:noFill/>
          <a:ln w="9525">
            <a:noFill/>
            <a:miter lim="800000"/>
            <a:headEnd/>
            <a:tailEnd/>
          </a:ln>
        </p:spPr>
      </p:pic>
    </p:spTree>
    <p:extLst>
      <p:ext uri="{BB962C8B-B14F-4D97-AF65-F5344CB8AC3E}">
        <p14:creationId xmlns:p14="http://schemas.microsoft.com/office/powerpoint/2010/main" val="2233912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036495" cy="6597352"/>
          </a:xfrm>
        </p:spPr>
      </p:pic>
    </p:spTree>
    <p:extLst>
      <p:ext uri="{BB962C8B-B14F-4D97-AF65-F5344CB8AC3E}">
        <p14:creationId xmlns:p14="http://schemas.microsoft.com/office/powerpoint/2010/main" val="537429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16632"/>
            <a:ext cx="7704856" cy="523220"/>
          </a:xfrm>
          <a:prstGeom prst="rect">
            <a:avLst/>
          </a:prstGeom>
          <a:noFill/>
        </p:spPr>
        <p:txBody>
          <a:bodyPr wrap="square" rtlCol="0">
            <a:spAutoFit/>
          </a:bodyPr>
          <a:lstStyle/>
          <a:p>
            <a:pPr algn="ctr"/>
            <a:r>
              <a:rPr lang="en-US" sz="2800" b="1" dirty="0">
                <a:solidFill>
                  <a:srgbClr val="FF0000"/>
                </a:solidFill>
                <a:latin typeface="Arial" panose="020B0604020202020204" pitchFamily="34" charset="0"/>
                <a:cs typeface="Arial" panose="020B0604020202020204" pitchFamily="34" charset="0"/>
              </a:rPr>
              <a:t>ÔN TẬP CHỦ ĐỀ 2: </a:t>
            </a:r>
            <a:r>
              <a:rPr lang="en-US" sz="2800" b="1" dirty="0">
                <a:latin typeface="Arial" panose="020B0604020202020204" pitchFamily="34" charset="0"/>
                <a:cs typeface="Arial" panose="020B0604020202020204" pitchFamily="34" charset="0"/>
              </a:rPr>
              <a:t>CÁC THỂ CỦA CHẤT</a:t>
            </a:r>
            <a:endParaRPr lang="en-US" sz="2800" dirty="0">
              <a:latin typeface="Arial" panose="020B0604020202020204" pitchFamily="34" charset="0"/>
              <a:cs typeface="Arial" panose="020B0604020202020204" pitchFamily="34" charset="0"/>
            </a:endParaRPr>
          </a:p>
        </p:txBody>
      </p:sp>
      <p:sp>
        <p:nvSpPr>
          <p:cNvPr id="6" name="Rectangle 5"/>
          <p:cNvSpPr/>
          <p:nvPr/>
        </p:nvSpPr>
        <p:spPr>
          <a:xfrm>
            <a:off x="0" y="1340768"/>
            <a:ext cx="9144000" cy="3024337"/>
          </a:xfrm>
          <a:prstGeom prst="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latin typeface="Arial" panose="020B0604020202020204" pitchFamily="34" charset="0"/>
                <a:cs typeface="Arial" panose="020B0604020202020204" pitchFamily="34" charset="0"/>
              </a:rPr>
              <a:t>2. </a:t>
            </a:r>
            <a:r>
              <a:rPr lang="en-US" sz="4000" dirty="0" err="1" smtClean="0">
                <a:solidFill>
                  <a:schemeClr val="tx1"/>
                </a:solidFill>
                <a:latin typeface="Arial" panose="020B0604020202020204" pitchFamily="34" charset="0"/>
                <a:cs typeface="Arial" panose="020B0604020202020204" pitchFamily="34" charset="0"/>
              </a:rPr>
              <a:t>Luyện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tập</a:t>
            </a:r>
            <a:endParaRPr lang="en-US"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9742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55576" y="383094"/>
            <a:ext cx="7704856" cy="523220"/>
          </a:xfrm>
          <a:prstGeom prst="rect">
            <a:avLst/>
          </a:prstGeom>
          <a:noFill/>
        </p:spPr>
        <p:txBody>
          <a:bodyPr wrap="square" rtlCol="0">
            <a:spAutoFit/>
          </a:bodyPr>
          <a:lstStyle/>
          <a:p>
            <a:pPr algn="ctr"/>
            <a:r>
              <a:rPr lang="en-US" sz="2800" b="1" dirty="0">
                <a:solidFill>
                  <a:srgbClr val="FF0000"/>
                </a:solidFill>
                <a:latin typeface="Arial" panose="020B0604020202020204" pitchFamily="34" charset="0"/>
                <a:cs typeface="Arial" panose="020B0604020202020204" pitchFamily="34" charset="0"/>
              </a:rPr>
              <a:t>ÔN TẬP CHỦ ĐỀ 2: </a:t>
            </a:r>
            <a:r>
              <a:rPr lang="en-US" sz="2800" b="1" dirty="0">
                <a:latin typeface="Arial" panose="020B0604020202020204" pitchFamily="34" charset="0"/>
                <a:cs typeface="Arial" panose="020B0604020202020204" pitchFamily="34" charset="0"/>
              </a:rPr>
              <a:t>CÁC THỂ CỦA CHẤT</a:t>
            </a:r>
            <a:endParaRPr lang="en-US" sz="2800" dirty="0">
              <a:latin typeface="Arial" panose="020B0604020202020204" pitchFamily="34" charset="0"/>
              <a:cs typeface="Arial" panose="020B0604020202020204" pitchFamily="34" charset="0"/>
            </a:endParaRPr>
          </a:p>
        </p:txBody>
      </p:sp>
      <p:sp>
        <p:nvSpPr>
          <p:cNvPr id="7" name="Sun 6">
            <a:hlinkClick r:id="rId2" action="ppaction://hlinksldjump"/>
          </p:cNvPr>
          <p:cNvSpPr/>
          <p:nvPr/>
        </p:nvSpPr>
        <p:spPr>
          <a:xfrm>
            <a:off x="3995936" y="2506724"/>
            <a:ext cx="1872208" cy="1578632"/>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n 7">
            <a:hlinkClick r:id="rId2" action="ppaction://hlinksldjump"/>
          </p:cNvPr>
          <p:cNvSpPr/>
          <p:nvPr/>
        </p:nvSpPr>
        <p:spPr>
          <a:xfrm>
            <a:off x="503908" y="5088104"/>
            <a:ext cx="1872208" cy="1578632"/>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hlinkClick r:id="rId3" action="ppaction://hlinksldjump"/>
          </p:cNvPr>
          <p:cNvSpPr/>
          <p:nvPr/>
        </p:nvSpPr>
        <p:spPr>
          <a:xfrm>
            <a:off x="2987824" y="1484784"/>
            <a:ext cx="1296144" cy="129614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 panose="020B0604020202020204" pitchFamily="34" charset="0"/>
                <a:cs typeface="Arial" panose="020B0604020202020204" pitchFamily="34" charset="0"/>
              </a:rPr>
              <a:t>4</a:t>
            </a:r>
          </a:p>
        </p:txBody>
      </p:sp>
      <p:sp>
        <p:nvSpPr>
          <p:cNvPr id="10" name="Oval 9">
            <a:hlinkClick r:id="rId4" action="ppaction://hlinksldjump"/>
          </p:cNvPr>
          <p:cNvSpPr/>
          <p:nvPr/>
        </p:nvSpPr>
        <p:spPr>
          <a:xfrm>
            <a:off x="4427984" y="4293096"/>
            <a:ext cx="1296144" cy="129614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 panose="020B0604020202020204" pitchFamily="34" charset="0"/>
                <a:cs typeface="Arial" panose="020B0604020202020204" pitchFamily="34" charset="0"/>
              </a:rPr>
              <a:t>1</a:t>
            </a:r>
          </a:p>
        </p:txBody>
      </p:sp>
      <p:sp>
        <p:nvSpPr>
          <p:cNvPr id="11" name="Oval 10">
            <a:hlinkClick r:id="rId5" action="ppaction://hlinksldjump"/>
          </p:cNvPr>
          <p:cNvSpPr/>
          <p:nvPr/>
        </p:nvSpPr>
        <p:spPr>
          <a:xfrm>
            <a:off x="2621496" y="3420368"/>
            <a:ext cx="1296144" cy="1296144"/>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 panose="020B0604020202020204" pitchFamily="34" charset="0"/>
                <a:cs typeface="Arial" panose="020B0604020202020204" pitchFamily="34" charset="0"/>
              </a:rPr>
              <a:t>5</a:t>
            </a:r>
          </a:p>
        </p:txBody>
      </p:sp>
      <p:sp>
        <p:nvSpPr>
          <p:cNvPr id="15" name="Oval 14">
            <a:hlinkClick r:id="rId6" action="ppaction://hlinksldjump"/>
          </p:cNvPr>
          <p:cNvSpPr/>
          <p:nvPr/>
        </p:nvSpPr>
        <p:spPr>
          <a:xfrm>
            <a:off x="6012160" y="3099296"/>
            <a:ext cx="1296144" cy="12961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 panose="020B0604020202020204" pitchFamily="34" charset="0"/>
                <a:cs typeface="Arial" panose="020B0604020202020204" pitchFamily="34" charset="0"/>
              </a:rPr>
              <a:t>2</a:t>
            </a:r>
          </a:p>
        </p:txBody>
      </p:sp>
      <p:sp>
        <p:nvSpPr>
          <p:cNvPr id="16" name="Oval 15">
            <a:hlinkClick r:id="rId7" action="ppaction://hlinksldjump"/>
          </p:cNvPr>
          <p:cNvSpPr/>
          <p:nvPr/>
        </p:nvSpPr>
        <p:spPr>
          <a:xfrm>
            <a:off x="5220072" y="1340768"/>
            <a:ext cx="1296144" cy="129614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 panose="020B0604020202020204" pitchFamily="34" charset="0"/>
                <a:cs typeface="Arial" panose="020B0604020202020204" pitchFamily="34" charset="0"/>
              </a:rPr>
              <a:t>3</a:t>
            </a:r>
          </a:p>
        </p:txBody>
      </p:sp>
      <p:sp>
        <p:nvSpPr>
          <p:cNvPr id="17" name="Sun 16">
            <a:hlinkClick r:id="rId2" action="ppaction://hlinksldjump"/>
          </p:cNvPr>
          <p:cNvSpPr/>
          <p:nvPr/>
        </p:nvSpPr>
        <p:spPr>
          <a:xfrm>
            <a:off x="6719788" y="4941168"/>
            <a:ext cx="1872208" cy="1578632"/>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a:off x="3011128" y="5599875"/>
            <a:ext cx="1769408" cy="1104900"/>
          </a:xfrm>
          <a:prstGeom prst="cloud">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C00000"/>
                </a:solidFill>
                <a:latin typeface="Arial" panose="020B0604020202020204" pitchFamily="34" charset="0"/>
              </a:rPr>
              <a:t>Dặn dò</a:t>
            </a:r>
            <a:endParaRPr kumimoji="0" lang="vi-VN" sz="2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767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5000" fill="hold"/>
                                        <p:tgtEl>
                                          <p:spTgt spid="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5000" fill="hold"/>
                                        <p:tgtEl>
                                          <p:spTgt spid="8"/>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5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7" grpId="0" animBg="1"/>
      <p:bldP spid="8" grpId="0" animBg="1"/>
      <p:bldP spid="4" grpId="0" animBg="1"/>
      <p:bldP spid="10" grpId="0" animBg="1"/>
      <p:bldP spid="11"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3769131"/>
            <a:ext cx="814875"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4515854"/>
            <a:ext cx="609667"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5130390"/>
            <a:ext cx="390293" cy="566575"/>
          </a:xfrm>
          <a:prstGeom prst="rect">
            <a:avLst/>
          </a:prstGeom>
        </p:spPr>
      </p:pic>
      <p:sp>
        <p:nvSpPr>
          <p:cNvPr id="4" name="Snip Diagonal Corner Rectangle 3"/>
          <p:cNvSpPr/>
          <p:nvPr/>
        </p:nvSpPr>
        <p:spPr>
          <a:xfrm>
            <a:off x="624477" y="199871"/>
            <a:ext cx="7895046" cy="1212905"/>
          </a:xfrm>
          <a:prstGeom prst="snip2Diag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a:solidFill>
                  <a:schemeClr val="tx1"/>
                </a:solidFill>
                <a:latin typeface="Arial" panose="020B0604020202020204" pitchFamily="34" charset="0"/>
                <a:cs typeface="Arial" panose="020B0604020202020204" pitchFamily="34" charset="0"/>
              </a:rPr>
              <a:t>Câu 1: </a:t>
            </a:r>
            <a:r>
              <a:rPr lang="vi-VN" sz="2800" dirty="0">
                <a:solidFill>
                  <a:schemeClr val="tx1"/>
                </a:solidFill>
                <a:latin typeface="Arial" panose="020B0604020202020204" pitchFamily="34" charset="0"/>
                <a:cs typeface="Arial" panose="020B0604020202020204" pitchFamily="34" charset="0"/>
              </a:rPr>
              <a:t>Quá trình nào sau đây </a:t>
            </a:r>
            <a:r>
              <a:rPr lang="vi-VN" sz="2800" b="1" dirty="0">
                <a:solidFill>
                  <a:schemeClr val="tx1"/>
                </a:solidFill>
                <a:latin typeface="Arial" panose="020B0604020202020204" pitchFamily="34" charset="0"/>
                <a:cs typeface="Arial" panose="020B0604020202020204" pitchFamily="34" charset="0"/>
              </a:rPr>
              <a:t>không </a:t>
            </a:r>
            <a:r>
              <a:rPr lang="vi-VN" sz="2800" dirty="0">
                <a:solidFill>
                  <a:schemeClr val="tx1"/>
                </a:solidFill>
                <a:latin typeface="Arial" panose="020B0604020202020204" pitchFamily="34" charset="0"/>
                <a:cs typeface="Arial" panose="020B0604020202020204" pitchFamily="34" charset="0"/>
              </a:rPr>
              <a:t>thể hiện tính chất hoá học của chất?</a:t>
            </a:r>
            <a:endParaRPr lang="en-US" sz="2800"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251520" y="4530392"/>
            <a:ext cx="7353777"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solidFill>
                  <a:schemeClr val="tx1"/>
                </a:solidFill>
              </a:rPr>
              <a:t>D</a:t>
            </a:r>
            <a:r>
              <a:rPr lang="vi-VN" sz="2800" dirty="0">
                <a:solidFill>
                  <a:schemeClr val="tx1"/>
                </a:solidFill>
              </a:rPr>
              <a:t>. Nước để lâu trong không khí bị biến </a:t>
            </a:r>
            <a:r>
              <a:rPr lang="en-US" sz="2800" dirty="0">
                <a:solidFill>
                  <a:schemeClr val="tx1"/>
                </a:solidFill>
              </a:rPr>
              <a:t/>
            </a:r>
            <a:br>
              <a:rPr lang="en-US" sz="2800" dirty="0">
                <a:solidFill>
                  <a:schemeClr val="tx1"/>
                </a:solidFill>
              </a:rPr>
            </a:br>
            <a:r>
              <a:rPr lang="en-US" sz="2800" dirty="0">
                <a:solidFill>
                  <a:schemeClr val="tx1"/>
                </a:solidFill>
              </a:rPr>
              <a:t>    </a:t>
            </a:r>
            <a:r>
              <a:rPr lang="vi-VN" sz="2800" dirty="0">
                <a:solidFill>
                  <a:schemeClr val="tx1"/>
                </a:solidFill>
              </a:rPr>
              <a:t>mất</a:t>
            </a:r>
            <a:endParaRPr lang="en-US" sz="2800" dirty="0">
              <a:solidFill>
                <a:schemeClr val="tx1"/>
              </a:solidFill>
            </a:endParaRPr>
          </a:p>
        </p:txBody>
      </p:sp>
      <p:sp>
        <p:nvSpPr>
          <p:cNvPr id="42" name="Rectangle 41"/>
          <p:cNvSpPr/>
          <p:nvPr/>
        </p:nvSpPr>
        <p:spPr>
          <a:xfrm>
            <a:off x="251520" y="2564904"/>
            <a:ext cx="72007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solidFill>
                  <a:schemeClr val="tx1"/>
                </a:solidFill>
              </a:rPr>
              <a:t>B</a:t>
            </a:r>
            <a:r>
              <a:rPr kumimoji="0" lang="vi-VN" sz="2800" b="0" i="0" u="none" strike="noStrike" kern="1200" cap="none" spc="0" normalizeH="0" baseline="0" noProof="0" dirty="0">
                <a:ln>
                  <a:noFill/>
                </a:ln>
                <a:solidFill>
                  <a:schemeClr val="tx1"/>
                </a:solidFill>
                <a:effectLst/>
                <a:uLnTx/>
                <a:uFillTx/>
              </a:rPr>
              <a:t>. </a:t>
            </a:r>
            <a:r>
              <a:rPr lang="vi-VN" sz="2800" dirty="0">
                <a:solidFill>
                  <a:schemeClr val="tx1"/>
                </a:solidFill>
              </a:rPr>
              <a:t>Sắt để lâu trong môi trường không khí </a:t>
            </a:r>
            <a:r>
              <a:rPr lang="en-US" sz="2800" dirty="0">
                <a:solidFill>
                  <a:schemeClr val="tx1"/>
                </a:solidFill>
              </a:rPr>
              <a:t/>
            </a:r>
            <a:br>
              <a:rPr lang="en-US" sz="2800" dirty="0">
                <a:solidFill>
                  <a:schemeClr val="tx1"/>
                </a:solidFill>
              </a:rPr>
            </a:br>
            <a:r>
              <a:rPr lang="en-US" sz="2800" dirty="0">
                <a:solidFill>
                  <a:schemeClr val="tx1"/>
                </a:solidFill>
              </a:rPr>
              <a:t>     </a:t>
            </a:r>
            <a:r>
              <a:rPr lang="vi-VN" sz="2800" dirty="0">
                <a:solidFill>
                  <a:schemeClr val="tx1"/>
                </a:solidFill>
              </a:rPr>
              <a:t>bị gỉ.</a:t>
            </a:r>
            <a:endParaRPr lang="en-US" sz="2800" dirty="0">
              <a:solidFill>
                <a:schemeClr val="tx1"/>
              </a:solidFill>
            </a:endParaRPr>
          </a:p>
        </p:txBody>
      </p:sp>
      <p:sp>
        <p:nvSpPr>
          <p:cNvPr id="43" name="Rectangle 42"/>
          <p:cNvSpPr/>
          <p:nvPr/>
        </p:nvSpPr>
        <p:spPr>
          <a:xfrm>
            <a:off x="251520" y="1844824"/>
            <a:ext cx="7686858" cy="3985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solidFill>
                  <a:schemeClr val="tx1"/>
                </a:solidFill>
              </a:rPr>
              <a:t>A</a:t>
            </a:r>
            <a:r>
              <a:rPr kumimoji="0" lang="vi-VN" sz="2800" b="0" i="0" u="none" strike="noStrike" kern="1200" cap="none" spc="0" normalizeH="0" baseline="0" noProof="0" dirty="0">
                <a:ln>
                  <a:noFill/>
                </a:ln>
                <a:solidFill>
                  <a:schemeClr val="tx1"/>
                </a:solidFill>
                <a:effectLst/>
                <a:uLnTx/>
                <a:uFillTx/>
              </a:rPr>
              <a:t>. </a:t>
            </a:r>
            <a:r>
              <a:rPr lang="vi-VN" sz="2800" dirty="0">
                <a:solidFill>
                  <a:schemeClr val="tx1"/>
                </a:solidFill>
              </a:rPr>
              <a:t>Rượu để lâu trong không khí bị chua.</a:t>
            </a:r>
            <a:endParaRPr lang="en-US" sz="2800" dirty="0">
              <a:solidFill>
                <a:schemeClr val="tx1"/>
              </a:solidFill>
            </a:endParaRPr>
          </a:p>
        </p:txBody>
      </p:sp>
      <p:sp>
        <p:nvSpPr>
          <p:cNvPr id="44" name="Rectangle 43"/>
          <p:cNvSpPr/>
          <p:nvPr/>
        </p:nvSpPr>
        <p:spPr>
          <a:xfrm>
            <a:off x="251520" y="3450272"/>
            <a:ext cx="7704857"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solidFill>
                  <a:schemeClr val="tx1"/>
                </a:solidFill>
              </a:rPr>
              <a:t>C. </a:t>
            </a:r>
            <a:r>
              <a:rPr lang="vi-VN" sz="2800" dirty="0">
                <a:solidFill>
                  <a:schemeClr val="tx1"/>
                </a:solidFill>
              </a:rPr>
              <a:t>Đun dầu ăn trên chảo quá nóng sinh ra </a:t>
            </a:r>
            <a:r>
              <a:rPr lang="en-US" sz="2800" dirty="0">
                <a:solidFill>
                  <a:schemeClr val="tx1"/>
                </a:solidFill>
              </a:rPr>
              <a:t/>
            </a:r>
            <a:br>
              <a:rPr lang="en-US" sz="2800" dirty="0">
                <a:solidFill>
                  <a:schemeClr val="tx1"/>
                </a:solidFill>
              </a:rPr>
            </a:br>
            <a:r>
              <a:rPr lang="en-US" sz="2800" dirty="0">
                <a:solidFill>
                  <a:schemeClr val="tx1"/>
                </a:solidFill>
              </a:rPr>
              <a:t>    </a:t>
            </a:r>
            <a:r>
              <a:rPr lang="vi-VN" sz="2800" dirty="0">
                <a:solidFill>
                  <a:schemeClr val="tx1"/>
                </a:solidFill>
              </a:rPr>
              <a:t>chất </a:t>
            </a:r>
            <a:r>
              <a:rPr lang="en-US" sz="2800" dirty="0">
                <a:solidFill>
                  <a:schemeClr val="tx1"/>
                </a:solidFill>
              </a:rPr>
              <a:t> </a:t>
            </a:r>
            <a:r>
              <a:rPr lang="vi-VN" sz="2800" dirty="0">
                <a:solidFill>
                  <a:schemeClr val="tx1"/>
                </a:solidFill>
              </a:rPr>
              <a:t>có mùi khét.</a:t>
            </a:r>
            <a:endParaRPr lang="en-US" sz="2800" dirty="0">
              <a:solidFill>
                <a:schemeClr val="tx1"/>
              </a:solidFill>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7741413" y="4290895"/>
            <a:ext cx="663853"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771639" y="1703917"/>
            <a:ext cx="603402"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71483" y="3335677"/>
            <a:ext cx="603557"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71484" y="2408005"/>
            <a:ext cx="603557" cy="707197"/>
          </a:xfrm>
          <a:prstGeom prst="rect">
            <a:avLst/>
          </a:prstGeom>
        </p:spPr>
      </p:pic>
      <p:sp>
        <p:nvSpPr>
          <p:cNvPr id="57" name="Cloud 56">
            <a:hlinkClick r:id="rId14" action="ppaction://hlinksldjump"/>
          </p:cNvPr>
          <p:cNvSpPr/>
          <p:nvPr/>
        </p:nvSpPr>
        <p:spPr>
          <a:xfrm>
            <a:off x="3409033" y="5251407"/>
            <a:ext cx="1769408" cy="1104900"/>
          </a:xfrm>
          <a:prstGeom prst="cloud">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765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250" fill="hold"/>
                                        <p:tgtEl>
                                          <p:spTgt spid="26"/>
                                        </p:tgtEl>
                                        <p:attrNameLst>
                                          <p:attrName>fillcolor</p:attrName>
                                        </p:attrNameLst>
                                      </p:cBhvr>
                                      <p:to>
                                        <a:srgbClr val="FFF2CC"/>
                                      </p:to>
                                    </p:animClr>
                                    <p:set>
                                      <p:cBhvr>
                                        <p:cTn id="41" dur="250" fill="hold"/>
                                        <p:tgtEl>
                                          <p:spTgt spid="26"/>
                                        </p:tgtEl>
                                        <p:attrNameLst>
                                          <p:attrName>fill.type</p:attrName>
                                        </p:attrNameLst>
                                      </p:cBhvr>
                                      <p:to>
                                        <p:strVal val="solid"/>
                                      </p:to>
                                    </p:set>
                                    <p:set>
                                      <p:cBhvr>
                                        <p:cTn id="42" dur="250" fill="hold"/>
                                        <p:tgtEl>
                                          <p:spTgt spid="26"/>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3" presetID="23" presetClass="entr" presetSubtype="32" fill="hold" nodeType="withEffect">
                                  <p:stCondLst>
                                    <p:cond delay="1000"/>
                                  </p:stCondLst>
                                  <p:childTnLst>
                                    <p:set>
                                      <p:cBhvr>
                                        <p:cTn id="44" dur="1" fill="hold">
                                          <p:stCondLst>
                                            <p:cond delay="0"/>
                                          </p:stCondLst>
                                        </p:cTn>
                                        <p:tgtEl>
                                          <p:spTgt spid="47"/>
                                        </p:tgtEl>
                                        <p:attrNameLst>
                                          <p:attrName>style.visibility</p:attrName>
                                        </p:attrNameLst>
                                      </p:cBhvr>
                                      <p:to>
                                        <p:strVal val="visible"/>
                                      </p:to>
                                    </p:set>
                                    <p:anim calcmode="lin" valueType="num">
                                      <p:cBhvr>
                                        <p:cTn id="45" dur="250" fill="hold"/>
                                        <p:tgtEl>
                                          <p:spTgt spid="47"/>
                                        </p:tgtEl>
                                        <p:attrNameLst>
                                          <p:attrName>ppt_w</p:attrName>
                                        </p:attrNameLst>
                                      </p:cBhvr>
                                      <p:tavLst>
                                        <p:tav tm="0">
                                          <p:val>
                                            <p:strVal val="4*#ppt_w"/>
                                          </p:val>
                                        </p:tav>
                                        <p:tav tm="100000">
                                          <p:val>
                                            <p:strVal val="#ppt_w"/>
                                          </p:val>
                                        </p:tav>
                                      </p:tavLst>
                                    </p:anim>
                                    <p:anim calcmode="lin" valueType="num">
                                      <p:cBhvr>
                                        <p:cTn id="46"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par>
                                <p:cTn id="47" presetID="1" presetClass="emph" presetSubtype="2" fill="hold" nodeType="withEffect">
                                  <p:stCondLst>
                                    <p:cond delay="1000"/>
                                  </p:stCondLst>
                                  <p:childTnLst>
                                    <p:animClr clrSpc="rgb" dir="cw">
                                      <p:cBhvr>
                                        <p:cTn id="48" dur="250" fill="hold"/>
                                        <p:tgtEl>
                                          <p:spTgt spid="26"/>
                                        </p:tgtEl>
                                        <p:attrNameLst>
                                          <p:attrName>fillcolor</p:attrName>
                                        </p:attrNameLst>
                                      </p:cBhvr>
                                      <p:to>
                                        <a:srgbClr val="00B050"/>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1" restart="whenNotActive" fill="hold" evtFilter="cancelBubble" nodeType="interactiveSeq">
                <p:stCondLst>
                  <p:cond evt="onClick" delay="0">
                    <p:tgtEl>
                      <p:spTgt spid="4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50" fill="hold"/>
                                        <p:tgtEl>
                                          <p:spTgt spid="42"/>
                                        </p:tgtEl>
                                        <p:attrNameLst>
                                          <p:attrName>fillcolor</p:attrName>
                                        </p:attrNameLst>
                                      </p:cBhvr>
                                      <p:to>
                                        <a:srgbClr val="FFF2CC"/>
                                      </p:to>
                                    </p:animClr>
                                    <p:set>
                                      <p:cBhvr>
                                        <p:cTn id="56" dur="250" fill="hold"/>
                                        <p:tgtEl>
                                          <p:spTgt spid="42"/>
                                        </p:tgtEl>
                                        <p:attrNameLst>
                                          <p:attrName>fill.type</p:attrName>
                                        </p:attrNameLst>
                                      </p:cBhvr>
                                      <p:to>
                                        <p:strVal val="solid"/>
                                      </p:to>
                                    </p:set>
                                    <p:set>
                                      <p:cBhvr>
                                        <p:cTn id="57" dur="250" fill="hold"/>
                                        <p:tgtEl>
                                          <p:spTgt spid="42"/>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23" presetClass="entr" presetSubtype="32" fill="hold" nodeType="withEffect">
                                  <p:stCondLst>
                                    <p:cond delay="1000"/>
                                  </p:stCondLst>
                                  <p:childTnLst>
                                    <p:set>
                                      <p:cBhvr>
                                        <p:cTn id="59" dur="1" fill="hold">
                                          <p:stCondLst>
                                            <p:cond delay="0"/>
                                          </p:stCondLst>
                                        </p:cTn>
                                        <p:tgtEl>
                                          <p:spTgt spid="53"/>
                                        </p:tgtEl>
                                        <p:attrNameLst>
                                          <p:attrName>style.visibility</p:attrName>
                                        </p:attrNameLst>
                                      </p:cBhvr>
                                      <p:to>
                                        <p:strVal val="visible"/>
                                      </p:to>
                                    </p:set>
                                    <p:anim calcmode="lin" valueType="num">
                                      <p:cBhvr>
                                        <p:cTn id="60" dur="250" fill="hold"/>
                                        <p:tgtEl>
                                          <p:spTgt spid="53"/>
                                        </p:tgtEl>
                                        <p:attrNameLst>
                                          <p:attrName>ppt_w</p:attrName>
                                        </p:attrNameLst>
                                      </p:cBhvr>
                                      <p:tavLst>
                                        <p:tav tm="0">
                                          <p:val>
                                            <p:strVal val="4*#ppt_w"/>
                                          </p:val>
                                        </p:tav>
                                        <p:tav tm="100000">
                                          <p:val>
                                            <p:strVal val="#ppt_w"/>
                                          </p:val>
                                        </p:tav>
                                      </p:tavLst>
                                    </p:anim>
                                    <p:anim calcmode="lin" valueType="num">
                                      <p:cBhvr>
                                        <p:cTn id="61"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4" name="Wrong Buzzer.wav"/>
                                        </p:tgtEl>
                                      </p:cMediaNode>
                                    </p:audio>
                                  </p:subTnLst>
                                </p:cTn>
                              </p:par>
                              <p:par>
                                <p:cTn id="62" presetID="1" presetClass="emph" presetSubtype="2" fill="hold" nodeType="withEffect">
                                  <p:stCondLst>
                                    <p:cond delay="1000"/>
                                  </p:stCondLst>
                                  <p:childTnLst>
                                    <p:animClr clrSpc="rgb" dir="cw">
                                      <p:cBhvr>
                                        <p:cTn id="63" dur="250" fill="hold"/>
                                        <p:tgtEl>
                                          <p:spTgt spid="42"/>
                                        </p:tgtEl>
                                        <p:attrNameLst>
                                          <p:attrName>fillcolor</p:attrName>
                                        </p:attrNameLst>
                                      </p:cBhvr>
                                      <p:to>
                                        <a:srgbClr val="FFFF00"/>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6" restart="whenNotActive" fill="hold" evtFilter="cancelBubble" nodeType="interactiveSeq">
                <p:stCondLst>
                  <p:cond evt="onClick" delay="0">
                    <p:tgtEl>
                      <p:spTgt spid="43"/>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250" fill="hold"/>
                                        <p:tgtEl>
                                          <p:spTgt spid="43"/>
                                        </p:tgtEl>
                                        <p:attrNameLst>
                                          <p:attrName>fillcolor</p:attrName>
                                        </p:attrNameLst>
                                      </p:cBhvr>
                                      <p:to>
                                        <a:srgbClr val="FFF2CC"/>
                                      </p:to>
                                    </p:animClr>
                                    <p:set>
                                      <p:cBhvr>
                                        <p:cTn id="71" dur="250" fill="hold"/>
                                        <p:tgtEl>
                                          <p:spTgt spid="43"/>
                                        </p:tgtEl>
                                        <p:attrNameLst>
                                          <p:attrName>fill.type</p:attrName>
                                        </p:attrNameLst>
                                      </p:cBhvr>
                                      <p:to>
                                        <p:strVal val="solid"/>
                                      </p:to>
                                    </p:set>
                                    <p:set>
                                      <p:cBhvr>
                                        <p:cTn id="72" dur="250" fill="hold"/>
                                        <p:tgtEl>
                                          <p:spTgt spid="43"/>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par>
                                <p:cTn id="73" presetID="23" presetClass="entr" presetSubtype="32" fill="hold" nodeType="withEffect">
                                  <p:stCondLst>
                                    <p:cond delay="1000"/>
                                  </p:stCondLst>
                                  <p:childTnLst>
                                    <p:set>
                                      <p:cBhvr>
                                        <p:cTn id="74" dur="1" fill="hold">
                                          <p:stCondLst>
                                            <p:cond delay="0"/>
                                          </p:stCondLst>
                                        </p:cTn>
                                        <p:tgtEl>
                                          <p:spTgt spid="51"/>
                                        </p:tgtEl>
                                        <p:attrNameLst>
                                          <p:attrName>style.visibility</p:attrName>
                                        </p:attrNameLst>
                                      </p:cBhvr>
                                      <p:to>
                                        <p:strVal val="visible"/>
                                      </p:to>
                                    </p:set>
                                    <p:anim calcmode="lin" valueType="num">
                                      <p:cBhvr>
                                        <p:cTn id="75" dur="250" fill="hold"/>
                                        <p:tgtEl>
                                          <p:spTgt spid="51"/>
                                        </p:tgtEl>
                                        <p:attrNameLst>
                                          <p:attrName>ppt_w</p:attrName>
                                        </p:attrNameLst>
                                      </p:cBhvr>
                                      <p:tavLst>
                                        <p:tav tm="0">
                                          <p:val>
                                            <p:strVal val="4*#ppt_w"/>
                                          </p:val>
                                        </p:tav>
                                        <p:tav tm="100000">
                                          <p:val>
                                            <p:strVal val="#ppt_w"/>
                                          </p:val>
                                        </p:tav>
                                      </p:tavLst>
                                    </p:anim>
                                    <p:anim calcmode="lin" valueType="num">
                                      <p:cBhvr>
                                        <p:cTn id="76"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4" name="Wrong Buzzer.wav"/>
                                        </p:tgtEl>
                                      </p:cMediaNode>
                                    </p:audio>
                                  </p:subTnLst>
                                </p:cTn>
                              </p:par>
                              <p:par>
                                <p:cTn id="77" presetID="1" presetClass="emph" presetSubtype="2" fill="hold" nodeType="withEffect">
                                  <p:stCondLst>
                                    <p:cond delay="1000"/>
                                  </p:stCondLst>
                                  <p:childTnLst>
                                    <p:animClr clrSpc="rgb" dir="cw">
                                      <p:cBhvr>
                                        <p:cTn id="78" dur="250" fill="hold"/>
                                        <p:tgtEl>
                                          <p:spTgt spid="43"/>
                                        </p:tgtEl>
                                        <p:attrNameLst>
                                          <p:attrName>fillcolor</p:attrName>
                                        </p:attrNameLst>
                                      </p:cBhvr>
                                      <p:to>
                                        <a:srgbClr val="FFFF00"/>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1" restart="whenNotActive" fill="hold" evtFilter="cancelBubble" nodeType="interactiveSeq">
                <p:stCondLst>
                  <p:cond evt="onClick" delay="0">
                    <p:tgtEl>
                      <p:spTgt spid="44"/>
                    </p:tgtEl>
                  </p:cond>
                </p:stCondLst>
                <p:endSync evt="end" delay="0">
                  <p:rtn val="all"/>
                </p:endSync>
                <p:childTnLst>
                  <p:par>
                    <p:cTn id="82" fill="hold">
                      <p:stCondLst>
                        <p:cond delay="0"/>
                      </p:stCondLst>
                      <p:childTnLst>
                        <p:par>
                          <p:cTn id="83" fill="hold">
                            <p:stCondLst>
                              <p:cond delay="0"/>
                            </p:stCondLst>
                            <p:childTnLst>
                              <p:par>
                                <p:cTn id="84" presetID="1" presetClass="emph" presetSubtype="2" fill="hold" nodeType="clickEffect">
                                  <p:stCondLst>
                                    <p:cond delay="0"/>
                                  </p:stCondLst>
                                  <p:childTnLst>
                                    <p:animClr clrSpc="rgb" dir="cw">
                                      <p:cBhvr>
                                        <p:cTn id="85" dur="250" fill="hold"/>
                                        <p:tgtEl>
                                          <p:spTgt spid="44"/>
                                        </p:tgtEl>
                                        <p:attrNameLst>
                                          <p:attrName>fillcolor</p:attrName>
                                        </p:attrNameLst>
                                      </p:cBhvr>
                                      <p:to>
                                        <a:srgbClr val="FFF2CC"/>
                                      </p:to>
                                    </p:animClr>
                                    <p:set>
                                      <p:cBhvr>
                                        <p:cTn id="86" dur="250" fill="hold"/>
                                        <p:tgtEl>
                                          <p:spTgt spid="44"/>
                                        </p:tgtEl>
                                        <p:attrNameLst>
                                          <p:attrName>fill.type</p:attrName>
                                        </p:attrNameLst>
                                      </p:cBhvr>
                                      <p:to>
                                        <p:strVal val="solid"/>
                                      </p:to>
                                    </p:set>
                                    <p:set>
                                      <p:cBhvr>
                                        <p:cTn id="87" dur="250" fill="hold"/>
                                        <p:tgtEl>
                                          <p:spTgt spid="44"/>
                                        </p:tgtEl>
                                        <p:attrNameLst>
                                          <p:attrName>fill.on</p:attrName>
                                        </p:attrNameLst>
                                      </p:cBhvr>
                                      <p:to>
                                        <p:strVal val="true"/>
                                      </p:to>
                                    </p:set>
                                  </p:childTnLst>
                                  <p:subTnLst>
                                    <p:audio>
                                      <p:cMediaNode>
                                        <p:cTn display="0" masterRel="sameClick">
                                          <p:stCondLst>
                                            <p:cond evt="begin" delay="0">
                                              <p:tn val="84"/>
                                            </p:cond>
                                          </p:stCondLst>
                                          <p:endCondLst>
                                            <p:cond evt="onStopAudio" delay="0">
                                              <p:tgtEl>
                                                <p:sldTgt/>
                                              </p:tgtEl>
                                            </p:cond>
                                          </p:endCondLst>
                                        </p:cTn>
                                        <p:tgtEl>
                                          <p:sndTgt r:embed="rId2" name="click.wav"/>
                                        </p:tgtEl>
                                      </p:cMediaNode>
                                    </p:audio>
                                  </p:subTnLst>
                                </p:cTn>
                              </p:par>
                              <p:par>
                                <p:cTn id="88" presetID="23" presetClass="entr" presetSubtype="32" fill="hold" nodeType="withEffect">
                                  <p:stCondLst>
                                    <p:cond delay="1000"/>
                                  </p:stCondLst>
                                  <p:childTnLst>
                                    <p:set>
                                      <p:cBhvr>
                                        <p:cTn id="89" dur="1" fill="hold">
                                          <p:stCondLst>
                                            <p:cond delay="0"/>
                                          </p:stCondLst>
                                        </p:cTn>
                                        <p:tgtEl>
                                          <p:spTgt spid="49"/>
                                        </p:tgtEl>
                                        <p:attrNameLst>
                                          <p:attrName>style.visibility</p:attrName>
                                        </p:attrNameLst>
                                      </p:cBhvr>
                                      <p:to>
                                        <p:strVal val="visible"/>
                                      </p:to>
                                    </p:set>
                                    <p:anim calcmode="lin" valueType="num">
                                      <p:cBhvr>
                                        <p:cTn id="90" dur="250" fill="hold"/>
                                        <p:tgtEl>
                                          <p:spTgt spid="49"/>
                                        </p:tgtEl>
                                        <p:attrNameLst>
                                          <p:attrName>ppt_w</p:attrName>
                                        </p:attrNameLst>
                                      </p:cBhvr>
                                      <p:tavLst>
                                        <p:tav tm="0">
                                          <p:val>
                                            <p:strVal val="4*#ppt_w"/>
                                          </p:val>
                                        </p:tav>
                                        <p:tav tm="100000">
                                          <p:val>
                                            <p:strVal val="#ppt_w"/>
                                          </p:val>
                                        </p:tav>
                                      </p:tavLst>
                                    </p:anim>
                                    <p:anim calcmode="lin" valueType="num">
                                      <p:cBhvr>
                                        <p:cTn id="91"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8"/>
                                            </p:cond>
                                          </p:stCondLst>
                                          <p:endCondLst>
                                            <p:cond evt="onStopAudio" delay="0">
                                              <p:tgtEl>
                                                <p:sldTgt/>
                                              </p:tgtEl>
                                            </p:cond>
                                          </p:endCondLst>
                                        </p:cTn>
                                        <p:tgtEl>
                                          <p:sndTgt r:embed="rId4" name="Wrong Buzzer.wav"/>
                                        </p:tgtEl>
                                      </p:cMediaNode>
                                    </p:audio>
                                  </p:subTnLst>
                                </p:cTn>
                              </p:par>
                              <p:par>
                                <p:cTn id="92" presetID="1" presetClass="emph" presetSubtype="2" fill="hold" nodeType="withEffect">
                                  <p:stCondLst>
                                    <p:cond delay="1000"/>
                                  </p:stCondLst>
                                  <p:childTnLst>
                                    <p:animClr clrSpc="rgb" dir="cw">
                                      <p:cBhvr>
                                        <p:cTn id="93" dur="250" fill="hold"/>
                                        <p:tgtEl>
                                          <p:spTgt spid="44"/>
                                        </p:tgtEl>
                                        <p:attrNameLst>
                                          <p:attrName>fillcolor</p:attrName>
                                        </p:attrNameLst>
                                      </p:cBhvr>
                                      <p:to>
                                        <a:srgbClr val="FFFF00"/>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70622" y="3769131"/>
            <a:ext cx="814875"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332703" y="4515854"/>
            <a:ext cx="609667"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771484" y="5130390"/>
            <a:ext cx="390293" cy="566575"/>
          </a:xfrm>
          <a:prstGeom prst="rect">
            <a:avLst/>
          </a:prstGeom>
        </p:spPr>
      </p:pic>
      <p:sp>
        <p:nvSpPr>
          <p:cNvPr id="4" name="Snip Diagonal Corner Rectangle 3"/>
          <p:cNvSpPr/>
          <p:nvPr/>
        </p:nvSpPr>
        <p:spPr>
          <a:xfrm>
            <a:off x="624477" y="199871"/>
            <a:ext cx="7895046" cy="1212905"/>
          </a:xfrm>
          <a:prstGeom prst="snip2Diag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solidFill>
                  <a:schemeClr val="tx1"/>
                </a:solidFill>
                <a:latin typeface="Arial" panose="020B0604020202020204" pitchFamily="34" charset="0"/>
                <a:cs typeface="Arial" panose="020B0604020202020204" pitchFamily="34" charset="0"/>
              </a:rPr>
              <a:t>Câu 2: </a:t>
            </a:r>
            <a:r>
              <a:rPr lang="vi-VN" sz="2800" dirty="0">
                <a:solidFill>
                  <a:schemeClr val="tx1"/>
                </a:solidFill>
              </a:rPr>
              <a:t>Với cùng một chất, nhiệt độ nóng chảy cũng chính là:</a:t>
            </a:r>
            <a:endParaRPr lang="en-US" sz="2800" dirty="0">
              <a:solidFill>
                <a:schemeClr val="tx1"/>
              </a:solidFill>
            </a:endParaRPr>
          </a:p>
        </p:txBody>
      </p:sp>
      <p:sp>
        <p:nvSpPr>
          <p:cNvPr id="26" name="Rectangle 25"/>
          <p:cNvSpPr/>
          <p:nvPr/>
        </p:nvSpPr>
        <p:spPr>
          <a:xfrm>
            <a:off x="298128" y="2420888"/>
            <a:ext cx="4176464"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solidFill>
                  <a:schemeClr val="tx1"/>
                </a:solidFill>
              </a:rPr>
              <a:t>B</a:t>
            </a:r>
            <a:r>
              <a:rPr lang="vi-VN" sz="2800" dirty="0">
                <a:solidFill>
                  <a:schemeClr val="tx1"/>
                </a:solidFill>
              </a:rPr>
              <a:t>. Nhiệt độ đông đặc.</a:t>
            </a:r>
            <a:endParaRPr lang="en-US" sz="2800" dirty="0">
              <a:solidFill>
                <a:schemeClr val="tx1"/>
              </a:solidFill>
            </a:endParaRPr>
          </a:p>
        </p:txBody>
      </p:sp>
      <p:sp>
        <p:nvSpPr>
          <p:cNvPr id="42" name="Rectangle 41"/>
          <p:cNvSpPr/>
          <p:nvPr/>
        </p:nvSpPr>
        <p:spPr>
          <a:xfrm>
            <a:off x="323529" y="3284984"/>
            <a:ext cx="3600399"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noProof="0" dirty="0">
                <a:solidFill>
                  <a:schemeClr val="tx1"/>
                </a:solidFill>
              </a:rPr>
              <a:t>C</a:t>
            </a:r>
            <a:r>
              <a:rPr kumimoji="0" lang="vi-VN" sz="2800" b="0" i="0" u="none" strike="noStrike" kern="1200" cap="none" spc="0" normalizeH="0" baseline="0" noProof="0" dirty="0">
                <a:ln>
                  <a:noFill/>
                </a:ln>
                <a:solidFill>
                  <a:schemeClr val="tx1"/>
                </a:solidFill>
                <a:effectLst/>
                <a:uLnTx/>
                <a:uFillTx/>
              </a:rPr>
              <a:t>. </a:t>
            </a:r>
            <a:r>
              <a:rPr lang="en-US" sz="2800" dirty="0">
                <a:solidFill>
                  <a:schemeClr val="tx1"/>
                </a:solidFill>
              </a:rPr>
              <a:t>Nhiệt độ hóa hơi.</a:t>
            </a:r>
          </a:p>
        </p:txBody>
      </p:sp>
      <p:sp>
        <p:nvSpPr>
          <p:cNvPr id="43" name="Rectangle 42"/>
          <p:cNvSpPr/>
          <p:nvPr/>
        </p:nvSpPr>
        <p:spPr>
          <a:xfrm>
            <a:off x="308845" y="1844824"/>
            <a:ext cx="3867110" cy="39856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solidFill>
                  <a:schemeClr val="tx1"/>
                </a:solidFill>
              </a:rPr>
              <a:t>A</a:t>
            </a:r>
            <a:r>
              <a:rPr kumimoji="0" lang="vi-VN" sz="2800" b="0" i="0" u="none" strike="noStrike" kern="1200" cap="none" spc="0" normalizeH="0" baseline="0" noProof="0" dirty="0">
                <a:ln>
                  <a:noFill/>
                </a:ln>
                <a:solidFill>
                  <a:schemeClr val="tx1"/>
                </a:solidFill>
                <a:effectLst/>
                <a:uLnTx/>
                <a:uFillTx/>
              </a:rPr>
              <a:t>. </a:t>
            </a:r>
            <a:r>
              <a:rPr lang="vi-VN" sz="2800" dirty="0">
                <a:solidFill>
                  <a:schemeClr val="tx1"/>
                </a:solidFill>
              </a:rPr>
              <a:t>Nhiệt độ sôi.</a:t>
            </a:r>
            <a:endParaRPr lang="en-US" sz="2800" dirty="0">
              <a:solidFill>
                <a:schemeClr val="tx1"/>
              </a:solidFill>
            </a:endParaRPr>
          </a:p>
        </p:txBody>
      </p:sp>
      <p:sp>
        <p:nvSpPr>
          <p:cNvPr id="44" name="Rectangle 43"/>
          <p:cNvSpPr/>
          <p:nvPr/>
        </p:nvSpPr>
        <p:spPr>
          <a:xfrm>
            <a:off x="323528" y="4170352"/>
            <a:ext cx="385242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800" dirty="0">
                <a:solidFill>
                  <a:schemeClr val="tx1"/>
                </a:solidFill>
              </a:rPr>
              <a:t>D. Nhiệt độ ngưng tụ</a:t>
            </a: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004048" y="2420888"/>
            <a:ext cx="663853"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034274" y="1628800"/>
            <a:ext cx="603402"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34115" y="4161963"/>
            <a:ext cx="603557"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34116" y="3284984"/>
            <a:ext cx="603557" cy="707197"/>
          </a:xfrm>
          <a:prstGeom prst="rect">
            <a:avLst/>
          </a:prstGeom>
        </p:spPr>
      </p:pic>
      <p:sp>
        <p:nvSpPr>
          <p:cNvPr id="57" name="Cloud 56">
            <a:hlinkClick r:id="rId14" action="ppaction://hlinksldjump"/>
          </p:cNvPr>
          <p:cNvSpPr/>
          <p:nvPr/>
        </p:nvSpPr>
        <p:spPr>
          <a:xfrm>
            <a:off x="3409033" y="5251407"/>
            <a:ext cx="1769408" cy="1104900"/>
          </a:xfrm>
          <a:prstGeom prst="cloud">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937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250" fill="hold"/>
                                        <p:tgtEl>
                                          <p:spTgt spid="26"/>
                                        </p:tgtEl>
                                        <p:attrNameLst>
                                          <p:attrName>fillcolor</p:attrName>
                                        </p:attrNameLst>
                                      </p:cBhvr>
                                      <p:to>
                                        <a:srgbClr val="FFF2CC"/>
                                      </p:to>
                                    </p:animClr>
                                    <p:set>
                                      <p:cBhvr>
                                        <p:cTn id="41" dur="250" fill="hold"/>
                                        <p:tgtEl>
                                          <p:spTgt spid="26"/>
                                        </p:tgtEl>
                                        <p:attrNameLst>
                                          <p:attrName>fill.type</p:attrName>
                                        </p:attrNameLst>
                                      </p:cBhvr>
                                      <p:to>
                                        <p:strVal val="solid"/>
                                      </p:to>
                                    </p:set>
                                    <p:set>
                                      <p:cBhvr>
                                        <p:cTn id="42" dur="250" fill="hold"/>
                                        <p:tgtEl>
                                          <p:spTgt spid="26"/>
                                        </p:tgtEl>
                                        <p:attrNameLst>
                                          <p:attrName>fill.on</p:attrName>
                                        </p:attrNameLst>
                                      </p:cBhvr>
                                      <p:to>
                                        <p:strVal val="true"/>
                                      </p:to>
                                    </p:se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3" presetID="23" presetClass="entr" presetSubtype="32" fill="hold" nodeType="withEffect">
                                  <p:stCondLst>
                                    <p:cond delay="1000"/>
                                  </p:stCondLst>
                                  <p:childTnLst>
                                    <p:set>
                                      <p:cBhvr>
                                        <p:cTn id="44" dur="1" fill="hold">
                                          <p:stCondLst>
                                            <p:cond delay="0"/>
                                          </p:stCondLst>
                                        </p:cTn>
                                        <p:tgtEl>
                                          <p:spTgt spid="47"/>
                                        </p:tgtEl>
                                        <p:attrNameLst>
                                          <p:attrName>style.visibility</p:attrName>
                                        </p:attrNameLst>
                                      </p:cBhvr>
                                      <p:to>
                                        <p:strVal val="visible"/>
                                      </p:to>
                                    </p:set>
                                    <p:anim calcmode="lin" valueType="num">
                                      <p:cBhvr>
                                        <p:cTn id="45" dur="250" fill="hold"/>
                                        <p:tgtEl>
                                          <p:spTgt spid="47"/>
                                        </p:tgtEl>
                                        <p:attrNameLst>
                                          <p:attrName>ppt_w</p:attrName>
                                        </p:attrNameLst>
                                      </p:cBhvr>
                                      <p:tavLst>
                                        <p:tav tm="0">
                                          <p:val>
                                            <p:strVal val="4*#ppt_w"/>
                                          </p:val>
                                        </p:tav>
                                        <p:tav tm="100000">
                                          <p:val>
                                            <p:strVal val="#ppt_w"/>
                                          </p:val>
                                        </p:tav>
                                      </p:tavLst>
                                    </p:anim>
                                    <p:anim calcmode="lin" valueType="num">
                                      <p:cBhvr>
                                        <p:cTn id="46"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par>
                                <p:cTn id="47" presetID="1" presetClass="emph" presetSubtype="2" fill="hold" nodeType="withEffect">
                                  <p:stCondLst>
                                    <p:cond delay="1000"/>
                                  </p:stCondLst>
                                  <p:childTnLst>
                                    <p:animClr clrSpc="rgb" dir="cw">
                                      <p:cBhvr>
                                        <p:cTn id="48" dur="250" fill="hold"/>
                                        <p:tgtEl>
                                          <p:spTgt spid="26"/>
                                        </p:tgtEl>
                                        <p:attrNameLst>
                                          <p:attrName>fillcolor</p:attrName>
                                        </p:attrNameLst>
                                      </p:cBhvr>
                                      <p:to>
                                        <a:srgbClr val="00B050"/>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1" restart="whenNotActive" fill="hold" evtFilter="cancelBubble" nodeType="interactiveSeq">
                <p:stCondLst>
                  <p:cond evt="onClick" delay="0">
                    <p:tgtEl>
                      <p:spTgt spid="42"/>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50" fill="hold"/>
                                        <p:tgtEl>
                                          <p:spTgt spid="42"/>
                                        </p:tgtEl>
                                        <p:attrNameLst>
                                          <p:attrName>fillcolor</p:attrName>
                                        </p:attrNameLst>
                                      </p:cBhvr>
                                      <p:to>
                                        <a:srgbClr val="FFF2CC"/>
                                      </p:to>
                                    </p:animClr>
                                    <p:set>
                                      <p:cBhvr>
                                        <p:cTn id="56" dur="250" fill="hold"/>
                                        <p:tgtEl>
                                          <p:spTgt spid="42"/>
                                        </p:tgtEl>
                                        <p:attrNameLst>
                                          <p:attrName>fill.type</p:attrName>
                                        </p:attrNameLst>
                                      </p:cBhvr>
                                      <p:to>
                                        <p:strVal val="solid"/>
                                      </p:to>
                                    </p:set>
                                    <p:set>
                                      <p:cBhvr>
                                        <p:cTn id="57" dur="250" fill="hold"/>
                                        <p:tgtEl>
                                          <p:spTgt spid="42"/>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58" presetID="23" presetClass="entr" presetSubtype="32" fill="hold" nodeType="withEffect">
                                  <p:stCondLst>
                                    <p:cond delay="1000"/>
                                  </p:stCondLst>
                                  <p:childTnLst>
                                    <p:set>
                                      <p:cBhvr>
                                        <p:cTn id="59" dur="1" fill="hold">
                                          <p:stCondLst>
                                            <p:cond delay="0"/>
                                          </p:stCondLst>
                                        </p:cTn>
                                        <p:tgtEl>
                                          <p:spTgt spid="53"/>
                                        </p:tgtEl>
                                        <p:attrNameLst>
                                          <p:attrName>style.visibility</p:attrName>
                                        </p:attrNameLst>
                                      </p:cBhvr>
                                      <p:to>
                                        <p:strVal val="visible"/>
                                      </p:to>
                                    </p:set>
                                    <p:anim calcmode="lin" valueType="num">
                                      <p:cBhvr>
                                        <p:cTn id="60" dur="250" fill="hold"/>
                                        <p:tgtEl>
                                          <p:spTgt spid="53"/>
                                        </p:tgtEl>
                                        <p:attrNameLst>
                                          <p:attrName>ppt_w</p:attrName>
                                        </p:attrNameLst>
                                      </p:cBhvr>
                                      <p:tavLst>
                                        <p:tav tm="0">
                                          <p:val>
                                            <p:strVal val="4*#ppt_w"/>
                                          </p:val>
                                        </p:tav>
                                        <p:tav tm="100000">
                                          <p:val>
                                            <p:strVal val="#ppt_w"/>
                                          </p:val>
                                        </p:tav>
                                      </p:tavLst>
                                    </p:anim>
                                    <p:anim calcmode="lin" valueType="num">
                                      <p:cBhvr>
                                        <p:cTn id="61"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8"/>
                                            </p:cond>
                                          </p:stCondLst>
                                          <p:endCondLst>
                                            <p:cond evt="onStopAudio" delay="0">
                                              <p:tgtEl>
                                                <p:sldTgt/>
                                              </p:tgtEl>
                                            </p:cond>
                                          </p:endCondLst>
                                        </p:cTn>
                                        <p:tgtEl>
                                          <p:sndTgt r:embed="rId4" name="Wrong Buzzer.wav"/>
                                        </p:tgtEl>
                                      </p:cMediaNode>
                                    </p:audio>
                                  </p:subTnLst>
                                </p:cTn>
                              </p:par>
                              <p:par>
                                <p:cTn id="62" presetID="1" presetClass="emph" presetSubtype="2" fill="hold" nodeType="withEffect">
                                  <p:stCondLst>
                                    <p:cond delay="1000"/>
                                  </p:stCondLst>
                                  <p:childTnLst>
                                    <p:animClr clrSpc="rgb" dir="cw">
                                      <p:cBhvr>
                                        <p:cTn id="63" dur="250" fill="hold"/>
                                        <p:tgtEl>
                                          <p:spTgt spid="42"/>
                                        </p:tgtEl>
                                        <p:attrNameLst>
                                          <p:attrName>fillcolor</p:attrName>
                                        </p:attrNameLst>
                                      </p:cBhvr>
                                      <p:to>
                                        <a:srgbClr val="FFFF00"/>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6" restart="whenNotActive" fill="hold" evtFilter="cancelBubble" nodeType="interactiveSeq">
                <p:stCondLst>
                  <p:cond evt="onClick" delay="0">
                    <p:tgtEl>
                      <p:spTgt spid="43"/>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250" fill="hold"/>
                                        <p:tgtEl>
                                          <p:spTgt spid="43"/>
                                        </p:tgtEl>
                                        <p:attrNameLst>
                                          <p:attrName>fillcolor</p:attrName>
                                        </p:attrNameLst>
                                      </p:cBhvr>
                                      <p:to>
                                        <a:srgbClr val="FFF2CC"/>
                                      </p:to>
                                    </p:animClr>
                                    <p:set>
                                      <p:cBhvr>
                                        <p:cTn id="71" dur="250" fill="hold"/>
                                        <p:tgtEl>
                                          <p:spTgt spid="43"/>
                                        </p:tgtEl>
                                        <p:attrNameLst>
                                          <p:attrName>fill.type</p:attrName>
                                        </p:attrNameLst>
                                      </p:cBhvr>
                                      <p:to>
                                        <p:strVal val="solid"/>
                                      </p:to>
                                    </p:set>
                                    <p:set>
                                      <p:cBhvr>
                                        <p:cTn id="72" dur="250" fill="hold"/>
                                        <p:tgtEl>
                                          <p:spTgt spid="43"/>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par>
                                <p:cTn id="73" presetID="23" presetClass="entr" presetSubtype="32" fill="hold" nodeType="withEffect">
                                  <p:stCondLst>
                                    <p:cond delay="1000"/>
                                  </p:stCondLst>
                                  <p:childTnLst>
                                    <p:set>
                                      <p:cBhvr>
                                        <p:cTn id="74" dur="1" fill="hold">
                                          <p:stCondLst>
                                            <p:cond delay="0"/>
                                          </p:stCondLst>
                                        </p:cTn>
                                        <p:tgtEl>
                                          <p:spTgt spid="51"/>
                                        </p:tgtEl>
                                        <p:attrNameLst>
                                          <p:attrName>style.visibility</p:attrName>
                                        </p:attrNameLst>
                                      </p:cBhvr>
                                      <p:to>
                                        <p:strVal val="visible"/>
                                      </p:to>
                                    </p:set>
                                    <p:anim calcmode="lin" valueType="num">
                                      <p:cBhvr>
                                        <p:cTn id="75" dur="250" fill="hold"/>
                                        <p:tgtEl>
                                          <p:spTgt spid="51"/>
                                        </p:tgtEl>
                                        <p:attrNameLst>
                                          <p:attrName>ppt_w</p:attrName>
                                        </p:attrNameLst>
                                      </p:cBhvr>
                                      <p:tavLst>
                                        <p:tav tm="0">
                                          <p:val>
                                            <p:strVal val="4*#ppt_w"/>
                                          </p:val>
                                        </p:tav>
                                        <p:tav tm="100000">
                                          <p:val>
                                            <p:strVal val="#ppt_w"/>
                                          </p:val>
                                        </p:tav>
                                      </p:tavLst>
                                    </p:anim>
                                    <p:anim calcmode="lin" valueType="num">
                                      <p:cBhvr>
                                        <p:cTn id="76"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4" name="Wrong Buzzer.wav"/>
                                        </p:tgtEl>
                                      </p:cMediaNode>
                                    </p:audio>
                                  </p:subTnLst>
                                </p:cTn>
                              </p:par>
                              <p:par>
                                <p:cTn id="77" presetID="1" presetClass="emph" presetSubtype="2" fill="hold" nodeType="withEffect">
                                  <p:stCondLst>
                                    <p:cond delay="1000"/>
                                  </p:stCondLst>
                                  <p:childTnLst>
                                    <p:animClr clrSpc="rgb" dir="cw">
                                      <p:cBhvr>
                                        <p:cTn id="78" dur="250" fill="hold"/>
                                        <p:tgtEl>
                                          <p:spTgt spid="43"/>
                                        </p:tgtEl>
                                        <p:attrNameLst>
                                          <p:attrName>fillcolor</p:attrName>
                                        </p:attrNameLst>
                                      </p:cBhvr>
                                      <p:to>
                                        <a:srgbClr val="FFFF00"/>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1" restart="whenNotActive" fill="hold" evtFilter="cancelBubble" nodeType="interactiveSeq">
                <p:stCondLst>
                  <p:cond evt="onClick" delay="0">
                    <p:tgtEl>
                      <p:spTgt spid="44"/>
                    </p:tgtEl>
                  </p:cond>
                </p:stCondLst>
                <p:endSync evt="end" delay="0">
                  <p:rtn val="all"/>
                </p:endSync>
                <p:childTnLst>
                  <p:par>
                    <p:cTn id="82" fill="hold">
                      <p:stCondLst>
                        <p:cond delay="0"/>
                      </p:stCondLst>
                      <p:childTnLst>
                        <p:par>
                          <p:cTn id="83" fill="hold">
                            <p:stCondLst>
                              <p:cond delay="0"/>
                            </p:stCondLst>
                            <p:childTnLst>
                              <p:par>
                                <p:cTn id="84" presetID="1" presetClass="emph" presetSubtype="2" fill="hold" nodeType="clickEffect">
                                  <p:stCondLst>
                                    <p:cond delay="0"/>
                                  </p:stCondLst>
                                  <p:childTnLst>
                                    <p:animClr clrSpc="rgb" dir="cw">
                                      <p:cBhvr>
                                        <p:cTn id="85" dur="250" fill="hold"/>
                                        <p:tgtEl>
                                          <p:spTgt spid="44"/>
                                        </p:tgtEl>
                                        <p:attrNameLst>
                                          <p:attrName>fillcolor</p:attrName>
                                        </p:attrNameLst>
                                      </p:cBhvr>
                                      <p:to>
                                        <a:srgbClr val="FFF2CC"/>
                                      </p:to>
                                    </p:animClr>
                                    <p:set>
                                      <p:cBhvr>
                                        <p:cTn id="86" dur="250" fill="hold"/>
                                        <p:tgtEl>
                                          <p:spTgt spid="44"/>
                                        </p:tgtEl>
                                        <p:attrNameLst>
                                          <p:attrName>fill.type</p:attrName>
                                        </p:attrNameLst>
                                      </p:cBhvr>
                                      <p:to>
                                        <p:strVal val="solid"/>
                                      </p:to>
                                    </p:set>
                                    <p:set>
                                      <p:cBhvr>
                                        <p:cTn id="87" dur="250" fill="hold"/>
                                        <p:tgtEl>
                                          <p:spTgt spid="44"/>
                                        </p:tgtEl>
                                        <p:attrNameLst>
                                          <p:attrName>fill.on</p:attrName>
                                        </p:attrNameLst>
                                      </p:cBhvr>
                                      <p:to>
                                        <p:strVal val="true"/>
                                      </p:to>
                                    </p:set>
                                  </p:childTnLst>
                                  <p:subTnLst>
                                    <p:audio>
                                      <p:cMediaNode>
                                        <p:cTn display="0" masterRel="sameClick">
                                          <p:stCondLst>
                                            <p:cond evt="begin" delay="0">
                                              <p:tn val="84"/>
                                            </p:cond>
                                          </p:stCondLst>
                                          <p:endCondLst>
                                            <p:cond evt="onStopAudio" delay="0">
                                              <p:tgtEl>
                                                <p:sldTgt/>
                                              </p:tgtEl>
                                            </p:cond>
                                          </p:endCondLst>
                                        </p:cTn>
                                        <p:tgtEl>
                                          <p:sndTgt r:embed="rId2" name="click.wav"/>
                                        </p:tgtEl>
                                      </p:cMediaNode>
                                    </p:audio>
                                  </p:subTnLst>
                                </p:cTn>
                              </p:par>
                              <p:par>
                                <p:cTn id="88" presetID="23" presetClass="entr" presetSubtype="32" fill="hold" nodeType="withEffect">
                                  <p:stCondLst>
                                    <p:cond delay="1000"/>
                                  </p:stCondLst>
                                  <p:childTnLst>
                                    <p:set>
                                      <p:cBhvr>
                                        <p:cTn id="89" dur="1" fill="hold">
                                          <p:stCondLst>
                                            <p:cond delay="0"/>
                                          </p:stCondLst>
                                        </p:cTn>
                                        <p:tgtEl>
                                          <p:spTgt spid="49"/>
                                        </p:tgtEl>
                                        <p:attrNameLst>
                                          <p:attrName>style.visibility</p:attrName>
                                        </p:attrNameLst>
                                      </p:cBhvr>
                                      <p:to>
                                        <p:strVal val="visible"/>
                                      </p:to>
                                    </p:set>
                                    <p:anim calcmode="lin" valueType="num">
                                      <p:cBhvr>
                                        <p:cTn id="90" dur="250" fill="hold"/>
                                        <p:tgtEl>
                                          <p:spTgt spid="49"/>
                                        </p:tgtEl>
                                        <p:attrNameLst>
                                          <p:attrName>ppt_w</p:attrName>
                                        </p:attrNameLst>
                                      </p:cBhvr>
                                      <p:tavLst>
                                        <p:tav tm="0">
                                          <p:val>
                                            <p:strVal val="4*#ppt_w"/>
                                          </p:val>
                                        </p:tav>
                                        <p:tav tm="100000">
                                          <p:val>
                                            <p:strVal val="#ppt_w"/>
                                          </p:val>
                                        </p:tav>
                                      </p:tavLst>
                                    </p:anim>
                                    <p:anim calcmode="lin" valueType="num">
                                      <p:cBhvr>
                                        <p:cTn id="91"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8"/>
                                            </p:cond>
                                          </p:stCondLst>
                                          <p:endCondLst>
                                            <p:cond evt="onStopAudio" delay="0">
                                              <p:tgtEl>
                                                <p:sldTgt/>
                                              </p:tgtEl>
                                            </p:cond>
                                          </p:endCondLst>
                                        </p:cTn>
                                        <p:tgtEl>
                                          <p:sndTgt r:embed="rId4" name="Wrong Buzzer.wav"/>
                                        </p:tgtEl>
                                      </p:cMediaNode>
                                    </p:audio>
                                  </p:subTnLst>
                                </p:cTn>
                              </p:par>
                              <p:par>
                                <p:cTn id="92" presetID="1" presetClass="emph" presetSubtype="2" fill="hold" nodeType="withEffect">
                                  <p:stCondLst>
                                    <p:cond delay="1000"/>
                                  </p:stCondLst>
                                  <p:childTnLst>
                                    <p:animClr clrSpc="rgb" dir="cw">
                                      <p:cBhvr>
                                        <p:cTn id="93" dur="250" fill="hold"/>
                                        <p:tgtEl>
                                          <p:spTgt spid="44"/>
                                        </p:tgtEl>
                                        <p:attrNameLst>
                                          <p:attrName>fillcolor</p:attrName>
                                        </p:attrNameLst>
                                      </p:cBhvr>
                                      <p:to>
                                        <a:srgbClr val="FFFF00"/>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1333</TotalTime>
  <Words>609</Words>
  <Application>Microsoft Office PowerPoint</Application>
  <PresentationFormat>On-screen Show (4:3)</PresentationFormat>
  <Paragraphs>82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STHC SCHOOL</dc:creator>
  <cp:lastModifiedBy>ADMIN</cp:lastModifiedBy>
  <cp:revision>37</cp:revision>
  <dcterms:created xsi:type="dcterms:W3CDTF">2021-08-31T03:24:18Z</dcterms:created>
  <dcterms:modified xsi:type="dcterms:W3CDTF">2023-10-13T03:33:41Z</dcterms:modified>
</cp:coreProperties>
</file>